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10287000" cx="18288000"/>
  <p:notesSz cx="6858000" cy="9144000"/>
  <p:embeddedFontLst>
    <p:embeddedFont>
      <p:font typeface="Zen Maru Gothic"/>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ZenMaruGothic-bold.fntdata"/><Relationship Id="rId10" Type="http://schemas.openxmlformats.org/officeDocument/2006/relationships/slide" Target="slides/slide5.xml"/><Relationship Id="rId21" Type="http://schemas.openxmlformats.org/officeDocument/2006/relationships/font" Target="fonts/ZenMaruGothic-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1.png>
</file>

<file path=ppt/media/image14.jpg>
</file>

<file path=ppt/media/image19.png>
</file>

<file path=ppt/media/image2.png>
</file>

<file path=ppt/media/image21.jpg>
</file>

<file path=ppt/media/image22.png>
</file>

<file path=ppt/media/image23.png>
</file>

<file path=ppt/media/image24.png>
</file>

<file path=ppt/media/image26.png>
</file>

<file path=ppt/media/image27.png>
</file>

<file path=ppt/media/image28.png>
</file>

<file path=ppt/media/image3.jpg>
</file>

<file path=ppt/media/image4.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7.png"/><Relationship Id="rId5"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hyperlink" Target="https://realpython.com/python-socket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3.png"/><Relationship Id="rId4" Type="http://schemas.openxmlformats.org/officeDocument/2006/relationships/image" Target="../media/image26.png"/><Relationship Id="rId5" Type="http://schemas.openxmlformats.org/officeDocument/2006/relationships/image" Target="../media/image24.png"/><Relationship Id="rId6" Type="http://schemas.openxmlformats.org/officeDocument/2006/relationships/image" Target="../media/image2.png"/><Relationship Id="rId7"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85" name="Google Shape;85;p13"/>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86" name="Google Shape;86;p13"/>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87" name="Google Shape;87;p13"/>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88" name="Google Shape;88;p13"/>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89" name="Google Shape;89;p13"/>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90" name="Google Shape;90;p13"/>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91" name="Google Shape;91;p13"/>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92" name="Google Shape;92;p13"/>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93" name="Google Shape;93;p13"/>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94" name="Google Shape;94;p13"/>
          <p:cNvSpPr/>
          <p:nvPr/>
        </p:nvSpPr>
        <p:spPr>
          <a:xfrm>
            <a:off x="1114425" y="1657350"/>
            <a:ext cx="2614612" cy="2000250"/>
          </a:xfrm>
          <a:custGeom>
            <a:rect b="b" l="l" r="r" t="t"/>
            <a:pathLst>
              <a:path extrusionOk="0" h="2000250" w="2614612">
                <a:moveTo>
                  <a:pt x="0" y="0"/>
                </a:moveTo>
                <a:lnTo>
                  <a:pt x="2614613" y="0"/>
                </a:lnTo>
                <a:lnTo>
                  <a:pt x="2614613" y="2000250"/>
                </a:lnTo>
                <a:lnTo>
                  <a:pt x="0" y="2000250"/>
                </a:lnTo>
                <a:lnTo>
                  <a:pt x="0" y="0"/>
                </a:lnTo>
                <a:close/>
              </a:path>
            </a:pathLst>
          </a:custGeom>
          <a:blipFill rotWithShape="1">
            <a:blip r:embed="rId3">
              <a:alphaModFix/>
            </a:blip>
            <a:stretch>
              <a:fillRect b="0" l="0" r="0" t="0"/>
            </a:stretch>
          </a:blipFill>
          <a:ln>
            <a:noFill/>
          </a:ln>
        </p:spPr>
      </p:sp>
      <p:sp>
        <p:nvSpPr>
          <p:cNvPr id="95" name="Google Shape;95;p13"/>
          <p:cNvSpPr/>
          <p:nvPr/>
        </p:nvSpPr>
        <p:spPr>
          <a:xfrm>
            <a:off x="5629275" y="1785938"/>
            <a:ext cx="2500312" cy="2157412"/>
          </a:xfrm>
          <a:custGeom>
            <a:rect b="b" l="l" r="r" t="t"/>
            <a:pathLst>
              <a:path extrusionOk="0" h="2876550" w="3333750">
                <a:moveTo>
                  <a:pt x="2614676" y="0"/>
                </a:moveTo>
                <a:lnTo>
                  <a:pt x="719074" y="0"/>
                </a:lnTo>
                <a:lnTo>
                  <a:pt x="0" y="1438148"/>
                </a:lnTo>
                <a:lnTo>
                  <a:pt x="719074" y="2876550"/>
                </a:lnTo>
                <a:lnTo>
                  <a:pt x="2614676" y="2876550"/>
                </a:lnTo>
                <a:lnTo>
                  <a:pt x="3333750" y="1438148"/>
                </a:lnTo>
                <a:lnTo>
                  <a:pt x="2614676" y="0"/>
                </a:lnTo>
                <a:close/>
              </a:path>
            </a:pathLst>
          </a:custGeom>
          <a:solidFill>
            <a:srgbClr val="42D0A1"/>
          </a:solidFill>
          <a:ln>
            <a:noFill/>
          </a:ln>
        </p:spPr>
      </p:sp>
      <p:sp>
        <p:nvSpPr>
          <p:cNvPr id="96" name="Google Shape;96;p13"/>
          <p:cNvSpPr/>
          <p:nvPr/>
        </p:nvSpPr>
        <p:spPr>
          <a:xfrm>
            <a:off x="5700712" y="7843838"/>
            <a:ext cx="1085850" cy="928688"/>
          </a:xfrm>
          <a:custGeom>
            <a:rect b="b" l="l" r="r" t="t"/>
            <a:pathLst>
              <a:path extrusionOk="0" h="1238250" w="1447800">
                <a:moveTo>
                  <a:pt x="1138174" y="0"/>
                </a:moveTo>
                <a:lnTo>
                  <a:pt x="309626" y="0"/>
                </a:lnTo>
                <a:lnTo>
                  <a:pt x="0" y="619252"/>
                </a:lnTo>
                <a:lnTo>
                  <a:pt x="309626" y="1238250"/>
                </a:lnTo>
                <a:lnTo>
                  <a:pt x="1138174" y="1238250"/>
                </a:lnTo>
                <a:lnTo>
                  <a:pt x="1447800" y="619252"/>
                </a:lnTo>
                <a:lnTo>
                  <a:pt x="1138174" y="0"/>
                </a:lnTo>
                <a:close/>
              </a:path>
            </a:pathLst>
          </a:custGeom>
          <a:solidFill>
            <a:srgbClr val="42AF51"/>
          </a:solidFill>
          <a:ln>
            <a:noFill/>
          </a:ln>
        </p:spPr>
      </p:sp>
      <p:sp>
        <p:nvSpPr>
          <p:cNvPr id="97" name="Google Shape;97;p13"/>
          <p:cNvSpPr txBox="1"/>
          <p:nvPr/>
        </p:nvSpPr>
        <p:spPr>
          <a:xfrm>
            <a:off x="9595102" y="3107943"/>
            <a:ext cx="5135403" cy="7334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4800" u="none" cap="none" strike="noStrike">
                <a:solidFill>
                  <a:srgbClr val="000000"/>
                </a:solidFill>
                <a:latin typeface="Trebuchet MS"/>
                <a:ea typeface="Trebuchet MS"/>
                <a:cs typeface="Trebuchet MS"/>
                <a:sym typeface="Trebuchet MS"/>
              </a:rPr>
              <a:t>V.VIGNESHWARAN</a:t>
            </a:r>
            <a:endParaRPr/>
          </a:p>
        </p:txBody>
      </p:sp>
      <p:sp>
        <p:nvSpPr>
          <p:cNvPr id="98" name="Google Shape;98;p13"/>
          <p:cNvSpPr txBox="1"/>
          <p:nvPr/>
        </p:nvSpPr>
        <p:spPr>
          <a:xfrm>
            <a:off x="9726930" y="4226083"/>
            <a:ext cx="2788920" cy="5619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3600" u="none" cap="none" strike="noStrike">
                <a:solidFill>
                  <a:srgbClr val="2D936B"/>
                </a:solidFill>
                <a:latin typeface="Arial"/>
                <a:ea typeface="Arial"/>
                <a:cs typeface="Arial"/>
                <a:sym typeface="Arial"/>
              </a:rPr>
              <a:t>Final Project</a:t>
            </a:r>
            <a:endParaRPr/>
          </a:p>
        </p:txBody>
      </p:sp>
      <p:sp>
        <p:nvSpPr>
          <p:cNvPr id="99" name="Google Shape;99;p13"/>
          <p:cNvSpPr/>
          <p:nvPr/>
        </p:nvSpPr>
        <p:spPr>
          <a:xfrm>
            <a:off x="1014412" y="9701212"/>
            <a:ext cx="3214688" cy="300038"/>
          </a:xfrm>
          <a:custGeom>
            <a:rect b="b" l="l" r="r" t="t"/>
            <a:pathLst>
              <a:path extrusionOk="0" h="300038" w="3214688">
                <a:moveTo>
                  <a:pt x="0" y="0"/>
                </a:moveTo>
                <a:lnTo>
                  <a:pt x="3214688" y="0"/>
                </a:lnTo>
                <a:lnTo>
                  <a:pt x="3214688" y="300038"/>
                </a:lnTo>
                <a:lnTo>
                  <a:pt x="0" y="300038"/>
                </a:lnTo>
                <a:lnTo>
                  <a:pt x="0" y="0"/>
                </a:lnTo>
                <a:close/>
              </a:path>
            </a:pathLst>
          </a:custGeom>
          <a:blipFill rotWithShape="1">
            <a:blip r:embed="rId4">
              <a:alphaModFix/>
            </a:blip>
            <a:stretch>
              <a:fillRect b="0" l="-66660" r="-66662" t="0"/>
            </a:stretch>
          </a:blipFill>
          <a:ln>
            <a:noFill/>
          </a:ln>
        </p:spPr>
      </p:sp>
      <p:sp>
        <p:nvSpPr>
          <p:cNvPr id="100" name="Google Shape;100;p13"/>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01" name="Google Shape;101;p13"/>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2"/>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277" name="Google Shape;277;p22"/>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278" name="Google Shape;278;p22"/>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279" name="Google Shape;279;p22"/>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280" name="Google Shape;280;p22"/>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281" name="Google Shape;281;p22"/>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282" name="Google Shape;282;p22"/>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283" name="Google Shape;283;p22"/>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284" name="Google Shape;284;p22"/>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285" name="Google Shape;285;p22"/>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286" name="Google Shape;286;p22"/>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287" name="Google Shape;287;p22"/>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288" name="Google Shape;288;p22"/>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289" name="Google Shape;289;p22"/>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290" name="Google Shape;290;p22"/>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291" name="Google Shape;291;p22"/>
          <p:cNvSpPr txBox="1"/>
          <p:nvPr/>
        </p:nvSpPr>
        <p:spPr>
          <a:xfrm>
            <a:off x="837247" y="572451"/>
            <a:ext cx="14646593" cy="11144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Algorithm</a:t>
            </a:r>
            <a:endParaRPr/>
          </a:p>
        </p:txBody>
      </p:sp>
      <p:sp>
        <p:nvSpPr>
          <p:cNvPr id="292" name="Google Shape;292;p22"/>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293" name="Google Shape;293;p22"/>
          <p:cNvSpPr txBox="1"/>
          <p:nvPr/>
        </p:nvSpPr>
        <p:spPr>
          <a:xfrm>
            <a:off x="1024889" y="9174797"/>
            <a:ext cx="1845900" cy="21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t/>
            </a:r>
            <a:endParaRPr/>
          </a:p>
        </p:txBody>
      </p:sp>
      <p:pic>
        <p:nvPicPr>
          <p:cNvPr id="294" name="Google Shape;294;p22"/>
          <p:cNvPicPr preferRelativeResize="0"/>
          <p:nvPr/>
        </p:nvPicPr>
        <p:blipFill>
          <a:blip r:embed="rId4">
            <a:alphaModFix/>
          </a:blip>
          <a:stretch>
            <a:fillRect/>
          </a:stretch>
        </p:blipFill>
        <p:spPr>
          <a:xfrm>
            <a:off x="118227" y="2565563"/>
            <a:ext cx="8495174" cy="5730549"/>
          </a:xfrm>
          <a:prstGeom prst="rect">
            <a:avLst/>
          </a:prstGeom>
          <a:noFill/>
          <a:ln>
            <a:noFill/>
          </a:ln>
        </p:spPr>
      </p:pic>
      <p:pic>
        <p:nvPicPr>
          <p:cNvPr id="295" name="Google Shape;295;p22"/>
          <p:cNvPicPr preferRelativeResize="0"/>
          <p:nvPr/>
        </p:nvPicPr>
        <p:blipFill>
          <a:blip r:embed="rId5">
            <a:alphaModFix/>
          </a:blip>
          <a:stretch>
            <a:fillRect/>
          </a:stretch>
        </p:blipFill>
        <p:spPr>
          <a:xfrm>
            <a:off x="9134675" y="2611038"/>
            <a:ext cx="9245194" cy="56396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3"/>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301" name="Google Shape;301;p23"/>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302" name="Google Shape;302;p23"/>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303" name="Google Shape;303;p23"/>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304" name="Google Shape;304;p23"/>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305" name="Google Shape;305;p23"/>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306" name="Google Shape;306;p23"/>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307" name="Google Shape;307;p23"/>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308" name="Google Shape;308;p23"/>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309" name="Google Shape;309;p23"/>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310" name="Google Shape;310;p23"/>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311" name="Google Shape;311;p23"/>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312" name="Google Shape;312;p23"/>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313" name="Google Shape;313;p23"/>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314" name="Google Shape;314;p23"/>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315" name="Google Shape;315;p23"/>
          <p:cNvSpPr txBox="1"/>
          <p:nvPr/>
        </p:nvSpPr>
        <p:spPr>
          <a:xfrm>
            <a:off x="837248" y="572451"/>
            <a:ext cx="14646593" cy="1689258"/>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RESULTS</a:t>
            </a:r>
            <a:endParaRPr/>
          </a:p>
        </p:txBody>
      </p:sp>
      <p:sp>
        <p:nvSpPr>
          <p:cNvPr id="316" name="Google Shape;316;p23"/>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317" name="Google Shape;317;p23"/>
          <p:cNvSpPr txBox="1"/>
          <p:nvPr/>
        </p:nvSpPr>
        <p:spPr>
          <a:xfrm>
            <a:off x="1024889" y="9174797"/>
            <a:ext cx="1845945" cy="49593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3000" u="sng" cap="none" strike="noStrike">
                <a:solidFill>
                  <a:srgbClr val="006FC0"/>
                </a:solidFill>
                <a:latin typeface="Trebuchet MS"/>
                <a:ea typeface="Trebuchet MS"/>
                <a:cs typeface="Trebuchet MS"/>
                <a:sym typeface="Trebuchet MS"/>
              </a:rPr>
              <a:t>Demo Link</a:t>
            </a:r>
            <a:endParaRPr/>
          </a:p>
        </p:txBody>
      </p:sp>
      <p:grpSp>
        <p:nvGrpSpPr>
          <p:cNvPr id="318" name="Google Shape;318;p23"/>
          <p:cNvGrpSpPr/>
          <p:nvPr/>
        </p:nvGrpSpPr>
        <p:grpSpPr>
          <a:xfrm>
            <a:off x="1947861" y="1503630"/>
            <a:ext cx="14721154" cy="7923898"/>
            <a:chOff x="0" y="0"/>
            <a:chExt cx="19628206" cy="10565197"/>
          </a:xfrm>
        </p:grpSpPr>
        <p:sp>
          <p:nvSpPr>
            <p:cNvPr id="319" name="Google Shape;319;p23"/>
            <p:cNvSpPr txBox="1"/>
            <p:nvPr/>
          </p:nvSpPr>
          <p:spPr>
            <a:xfrm>
              <a:off x="0" y="318784"/>
              <a:ext cx="19628206" cy="9693618"/>
            </a:xfrm>
            <a:prstGeom prst="rect">
              <a:avLst/>
            </a:prstGeom>
            <a:noFill/>
            <a:ln>
              <a:noFill/>
            </a:ln>
          </p:spPr>
          <p:txBody>
            <a:bodyPr anchorCtr="0" anchor="t" bIns="0" lIns="0" spcFirstLastPara="1" rIns="0" wrap="square" tIns="0">
              <a:spAutoFit/>
            </a:bodyPr>
            <a:lstStyle/>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encode_text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function takes the text string as an input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algorithm calculates the length of the string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This Length is coded on 2 bytes so the text size can be up to 65536 bytes long, the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function takes an int as input and return the binary value of it as a byte</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output of the above function is then passed to another function to Put text length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coded on 4 bytes into the image by getting the pixel value as a list, and loop over the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input bits one by one and checks if the bit is equal to 1 then the corresponding element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in the list to the current channel will be equal to the value of that element bitwise ANDed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with the maskOne value or ORed with the maskZero value and then move to the next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slot and start over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All pixels of the image are scanned to select a pixel having a remainder of 1 when each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RGB value is divided by eight. Change the color of the selected pixel so that there is no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more than one.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After that, The algorithm gets the Unicode code point for a one-character string for each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character in the text and use this unicode and get the binary value of it as a byte then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puts this byte in the image using the same technique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decode_text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function reads the bits in the 2 bytes specified on by one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It gets the value of the image at the current width, height and channel, convert it to int,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then and it with the maskOne value and return 1 if the value is larger than 0 and 0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otherwise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value then is converted to binary number, this bits are used to get all the bytes of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the text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For each byte read, the algorithm gets the Unicode string with ordinal and then </a:t>
              </a:r>
              <a:endParaRPr/>
            </a:p>
            <a:p>
              <a:pPr indent="0" lvl="0" marL="0" marR="0" rtl="0" algn="l">
                <a:lnSpc>
                  <a:spcPct val="132002"/>
                </a:lnSpc>
                <a:spcBef>
                  <a:spcPts val="0"/>
                </a:spcBef>
                <a:spcAft>
                  <a:spcPts val="0"/>
                </a:spcAft>
                <a:buNone/>
              </a:pPr>
              <a:r>
                <a:rPr b="0" i="0" lang="en-US" sz="1678" u="none" cap="none" strike="noStrike">
                  <a:solidFill>
                    <a:srgbClr val="0F0F0F"/>
                  </a:solidFill>
                  <a:latin typeface="Zen Maru Gothic"/>
                  <a:ea typeface="Zen Maru Gothic"/>
                  <a:cs typeface="Zen Maru Gothic"/>
                  <a:sym typeface="Zen Maru Gothic"/>
                </a:rPr>
                <a:t>concatenate it to a string and then return this string after converting all the bytes</a:t>
              </a:r>
              <a:endParaRPr/>
            </a:p>
          </p:txBody>
        </p:sp>
        <p:sp>
          <p:nvSpPr>
            <p:cNvPr id="320" name="Google Shape;320;p23"/>
            <p:cNvSpPr/>
            <p:nvPr/>
          </p:nvSpPr>
          <p:spPr>
            <a:xfrm>
              <a:off x="12034741" y="0"/>
              <a:ext cx="4730855" cy="3119965"/>
            </a:xfrm>
            <a:custGeom>
              <a:rect b="b" l="l" r="r" t="t"/>
              <a:pathLst>
                <a:path extrusionOk="0" h="3119965" w="4730855">
                  <a:moveTo>
                    <a:pt x="0" y="0"/>
                  </a:moveTo>
                  <a:lnTo>
                    <a:pt x="4730854" y="0"/>
                  </a:lnTo>
                  <a:lnTo>
                    <a:pt x="4730854" y="3119965"/>
                  </a:lnTo>
                  <a:lnTo>
                    <a:pt x="0" y="3119965"/>
                  </a:lnTo>
                  <a:lnTo>
                    <a:pt x="0" y="0"/>
                  </a:lnTo>
                  <a:close/>
                </a:path>
              </a:pathLst>
            </a:custGeom>
            <a:blipFill rotWithShape="1">
              <a:blip r:embed="rId4">
                <a:alphaModFix/>
              </a:blip>
              <a:stretch>
                <a:fillRect b="-415410" l="-18043" r="-55338" t="-68769"/>
              </a:stretch>
            </a:blipFill>
            <a:ln>
              <a:noFill/>
            </a:ln>
          </p:spPr>
        </p:sp>
        <p:sp>
          <p:nvSpPr>
            <p:cNvPr id="321" name="Google Shape;321;p23"/>
            <p:cNvSpPr/>
            <p:nvPr/>
          </p:nvSpPr>
          <p:spPr>
            <a:xfrm>
              <a:off x="12386019" y="2676209"/>
              <a:ext cx="4028298" cy="7888988"/>
            </a:xfrm>
            <a:custGeom>
              <a:rect b="b" l="l" r="r" t="t"/>
              <a:pathLst>
                <a:path extrusionOk="0" h="7888988" w="4028298">
                  <a:moveTo>
                    <a:pt x="0" y="0"/>
                  </a:moveTo>
                  <a:lnTo>
                    <a:pt x="4028298" y="0"/>
                  </a:lnTo>
                  <a:lnTo>
                    <a:pt x="4028298" y="7888988"/>
                  </a:lnTo>
                  <a:lnTo>
                    <a:pt x="0" y="7888988"/>
                  </a:lnTo>
                  <a:lnTo>
                    <a:pt x="0" y="0"/>
                  </a:lnTo>
                  <a:close/>
                </a:path>
              </a:pathLst>
            </a:custGeom>
            <a:blipFill rotWithShape="1">
              <a:blip r:embed="rId4">
                <a:alphaModFix/>
              </a:blip>
              <a:stretch>
                <a:fillRect b="-10570" l="-19661" r="-34986" t="-64907"/>
              </a:stretch>
            </a:blipFill>
            <a:ln>
              <a:noFill/>
            </a:ln>
          </p:spPr>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4"/>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327" name="Google Shape;327;p24"/>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328" name="Google Shape;328;p24"/>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329" name="Google Shape;329;p24"/>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330" name="Google Shape;330;p24"/>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331" name="Google Shape;331;p24"/>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332" name="Google Shape;332;p24"/>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333" name="Google Shape;333;p24"/>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334" name="Google Shape;334;p24"/>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335" name="Google Shape;335;p24"/>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336" name="Google Shape;336;p24"/>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337" name="Google Shape;337;p24"/>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338" name="Google Shape;338;p24"/>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339" name="Google Shape;339;p24"/>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340" name="Google Shape;340;p24"/>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341" name="Google Shape;341;p24"/>
          <p:cNvSpPr txBox="1"/>
          <p:nvPr/>
        </p:nvSpPr>
        <p:spPr>
          <a:xfrm>
            <a:off x="837247" y="572451"/>
            <a:ext cx="14646593" cy="11144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conclusion</a:t>
            </a:r>
            <a:endParaRPr/>
          </a:p>
        </p:txBody>
      </p:sp>
      <p:sp>
        <p:nvSpPr>
          <p:cNvPr id="342" name="Google Shape;342;p24"/>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343" name="Google Shape;343;p24"/>
          <p:cNvSpPr txBox="1"/>
          <p:nvPr/>
        </p:nvSpPr>
        <p:spPr>
          <a:xfrm>
            <a:off x="837248" y="2466975"/>
            <a:ext cx="14646593" cy="57245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3800" u="none" cap="none" strike="noStrike">
                <a:solidFill>
                  <a:srgbClr val="000000"/>
                </a:solidFill>
                <a:latin typeface="Arial"/>
                <a:ea typeface="Arial"/>
                <a:cs typeface="Arial"/>
                <a:sym typeface="Arial"/>
              </a:rPr>
              <a:t>In conclusion, the development of a steganography-based chat app using Python offers a robust solution for secure communication. By integrating steganographic techniques into the app, users can conceal their messages within innocuous images, ensuring privacy and confidentiality. This project not only demonstrates the practical implementation of steganography but also underscores the importance of encryption in modern communication systems. As technology advances, integrating such secure communication methods becomes increasingly vital in safeguarding sensitive information from unauthorized access.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5"/>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349" name="Google Shape;349;p25"/>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350" name="Google Shape;350;p25"/>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351" name="Google Shape;351;p25"/>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352" name="Google Shape;352;p25"/>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353" name="Google Shape;353;p25"/>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354" name="Google Shape;354;p25"/>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355" name="Google Shape;355;p25"/>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356" name="Google Shape;356;p25"/>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357" name="Google Shape;357;p25"/>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358" name="Google Shape;358;p25"/>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359" name="Google Shape;359;p25"/>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360" name="Google Shape;360;p25"/>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361" name="Google Shape;361;p25"/>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362" name="Google Shape;362;p25"/>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363" name="Google Shape;363;p25"/>
          <p:cNvSpPr txBox="1"/>
          <p:nvPr/>
        </p:nvSpPr>
        <p:spPr>
          <a:xfrm>
            <a:off x="837247" y="572451"/>
            <a:ext cx="14646593" cy="11144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future scope</a:t>
            </a:r>
            <a:endParaRPr/>
          </a:p>
        </p:txBody>
      </p:sp>
      <p:sp>
        <p:nvSpPr>
          <p:cNvPr id="364" name="Google Shape;364;p25"/>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365" name="Google Shape;365;p25"/>
          <p:cNvSpPr txBox="1"/>
          <p:nvPr/>
        </p:nvSpPr>
        <p:spPr>
          <a:xfrm>
            <a:off x="1751109" y="1715675"/>
            <a:ext cx="13514195" cy="7629525"/>
          </a:xfrm>
          <a:prstGeom prst="rect">
            <a:avLst/>
          </a:prstGeom>
          <a:noFill/>
          <a:ln>
            <a:noFill/>
          </a:ln>
        </p:spPr>
        <p:txBody>
          <a:bodyPr anchorCtr="0" anchor="t" bIns="0" lIns="0" spcFirstLastPara="1" rIns="0" wrap="square" tIns="0">
            <a:spAutoFit/>
          </a:bodyPr>
          <a:lstStyle/>
          <a:p>
            <a:pPr indent="0" lvl="0" marL="0" marR="0" rtl="0" algn="l">
              <a:lnSpc>
                <a:spcPct val="120015"/>
              </a:lnSpc>
              <a:spcBef>
                <a:spcPts val="0"/>
              </a:spcBef>
              <a:spcAft>
                <a:spcPts val="0"/>
              </a:spcAft>
              <a:buNone/>
            </a:pPr>
            <a:r>
              <a:rPr b="0" i="0" lang="en-US" sz="2543" u="none" cap="none" strike="noStrike">
                <a:solidFill>
                  <a:srgbClr val="000000"/>
                </a:solidFill>
                <a:latin typeface="Arial"/>
                <a:ea typeface="Arial"/>
                <a:cs typeface="Arial"/>
                <a:sym typeface="Arial"/>
              </a:rPr>
              <a:t>Looking ahead, there are several promising avenues for further enhancing the steganography-based chat app developed in Python. One potential direction is the integration of more advanced steganographic techniques to increase the capacity and robustness of message concealment. Additionally, exploring the incorporation of encryption algorithms alongside steganography could offer an even higher level of security for communication.</a:t>
            </a:r>
            <a:endParaRPr/>
          </a:p>
          <a:p>
            <a:pPr indent="0" lvl="0" marL="0" marR="0" rtl="0" algn="l">
              <a:lnSpc>
                <a:spcPct val="120015"/>
              </a:lnSpc>
              <a:spcBef>
                <a:spcPts val="0"/>
              </a:spcBef>
              <a:spcAft>
                <a:spcPts val="0"/>
              </a:spcAft>
              <a:buNone/>
            </a:pPr>
            <a:r>
              <a:t/>
            </a:r>
            <a:endParaRPr b="0" i="0" sz="2543" u="none" cap="none" strike="noStrike">
              <a:solidFill>
                <a:srgbClr val="000000"/>
              </a:solidFill>
              <a:latin typeface="Arial"/>
              <a:ea typeface="Arial"/>
              <a:cs typeface="Arial"/>
              <a:sym typeface="Arial"/>
            </a:endParaRPr>
          </a:p>
          <a:p>
            <a:pPr indent="0" lvl="0" marL="0" marR="0" rtl="0" algn="l">
              <a:lnSpc>
                <a:spcPct val="120015"/>
              </a:lnSpc>
              <a:spcBef>
                <a:spcPts val="0"/>
              </a:spcBef>
              <a:spcAft>
                <a:spcPts val="0"/>
              </a:spcAft>
              <a:buNone/>
            </a:pPr>
            <a:r>
              <a:rPr b="0" i="0" lang="en-US" sz="2543" u="none" cap="none" strike="noStrike">
                <a:solidFill>
                  <a:srgbClr val="000000"/>
                </a:solidFill>
                <a:latin typeface="Arial"/>
                <a:ea typeface="Arial"/>
                <a:cs typeface="Arial"/>
                <a:sym typeface="Arial"/>
              </a:rPr>
              <a:t>Furthermore, expanding the app to support multimedia formats beyond images, such as audio and video files, would broaden its utility and appeal to users. Implementing features like real-time messaging, group chats, and file sharing capabilities could also enrich the user experience and make the app more versatile.</a:t>
            </a:r>
            <a:endParaRPr/>
          </a:p>
          <a:p>
            <a:pPr indent="0" lvl="0" marL="0" marR="0" rtl="0" algn="l">
              <a:lnSpc>
                <a:spcPct val="120015"/>
              </a:lnSpc>
              <a:spcBef>
                <a:spcPts val="0"/>
              </a:spcBef>
              <a:spcAft>
                <a:spcPts val="0"/>
              </a:spcAft>
              <a:buNone/>
            </a:pPr>
            <a:r>
              <a:t/>
            </a:r>
            <a:endParaRPr b="0" i="0" sz="2543" u="none" cap="none" strike="noStrike">
              <a:solidFill>
                <a:srgbClr val="000000"/>
              </a:solidFill>
              <a:latin typeface="Arial"/>
              <a:ea typeface="Arial"/>
              <a:cs typeface="Arial"/>
              <a:sym typeface="Arial"/>
            </a:endParaRPr>
          </a:p>
          <a:p>
            <a:pPr indent="0" lvl="0" marL="0" marR="0" rtl="0" algn="l">
              <a:lnSpc>
                <a:spcPct val="120015"/>
              </a:lnSpc>
              <a:spcBef>
                <a:spcPts val="0"/>
              </a:spcBef>
              <a:spcAft>
                <a:spcPts val="0"/>
              </a:spcAft>
              <a:buNone/>
            </a:pPr>
            <a:r>
              <a:rPr b="0" i="0" lang="en-US" sz="2543" u="none" cap="none" strike="noStrike">
                <a:solidFill>
                  <a:srgbClr val="000000"/>
                </a:solidFill>
                <a:latin typeface="Arial"/>
                <a:ea typeface="Arial"/>
                <a:cs typeface="Arial"/>
                <a:sym typeface="Arial"/>
              </a:rPr>
              <a:t>Moreover, considering the rapid evolution of technology and the increasing demand for privacy in digital communication, continued research and development in this area could lead to innovative solutions and advancements in secure messaging systems. Exploring compatibility with emerging platforms and technologies, such as blockchain and decentralized networks, could further enhance the app's resilience to potential threats and ensure its relevance in the ever-changing landscape of digital communication.</a:t>
            </a:r>
            <a:endParaRPr/>
          </a:p>
          <a:p>
            <a:pPr indent="0" lvl="0" marL="0" marR="0" rtl="0" algn="l">
              <a:lnSpc>
                <a:spcPct val="120015"/>
              </a:lnSpc>
              <a:spcBef>
                <a:spcPts val="0"/>
              </a:spcBef>
              <a:spcAft>
                <a:spcPts val="0"/>
              </a:spcAft>
              <a:buNone/>
            </a:pPr>
            <a:r>
              <a:t/>
            </a:r>
            <a:endParaRPr b="0" i="0" sz="2543"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6"/>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371" name="Google Shape;371;p26"/>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372" name="Google Shape;372;p26"/>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373" name="Google Shape;373;p26"/>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374" name="Google Shape;374;p26"/>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375" name="Google Shape;375;p26"/>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376" name="Google Shape;376;p26"/>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377" name="Google Shape;377;p26"/>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378" name="Google Shape;378;p26"/>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379" name="Google Shape;379;p26"/>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380" name="Google Shape;380;p26"/>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381" name="Google Shape;381;p26"/>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382" name="Google Shape;382;p26"/>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383" name="Google Shape;383;p26"/>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384" name="Google Shape;384;p26"/>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385" name="Google Shape;385;p26"/>
          <p:cNvSpPr txBox="1"/>
          <p:nvPr/>
        </p:nvSpPr>
        <p:spPr>
          <a:xfrm>
            <a:off x="837247" y="572451"/>
            <a:ext cx="14646593" cy="11144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Reference</a:t>
            </a:r>
            <a:endParaRPr/>
          </a:p>
        </p:txBody>
      </p:sp>
      <p:sp>
        <p:nvSpPr>
          <p:cNvPr id="386" name="Google Shape;386;p26"/>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387" name="Google Shape;387;p26"/>
          <p:cNvSpPr txBox="1"/>
          <p:nvPr/>
        </p:nvSpPr>
        <p:spPr>
          <a:xfrm>
            <a:off x="1024889" y="9174797"/>
            <a:ext cx="1845945" cy="49593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3000" u="sng" cap="none" strike="noStrike">
                <a:solidFill>
                  <a:srgbClr val="006FC0"/>
                </a:solidFill>
                <a:latin typeface="Trebuchet MS"/>
                <a:ea typeface="Trebuchet MS"/>
                <a:cs typeface="Trebuchet MS"/>
                <a:sym typeface="Trebuchet MS"/>
              </a:rPr>
              <a:t>Demo Link</a:t>
            </a:r>
            <a:endParaRPr/>
          </a:p>
        </p:txBody>
      </p:sp>
      <p:sp>
        <p:nvSpPr>
          <p:cNvPr id="388" name="Google Shape;388;p26"/>
          <p:cNvSpPr txBox="1"/>
          <p:nvPr/>
        </p:nvSpPr>
        <p:spPr>
          <a:xfrm>
            <a:off x="1054669" y="2461124"/>
            <a:ext cx="16361543" cy="1183386"/>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0" i="0" lang="en-US" sz="3600" u="none" cap="none" strike="noStrike">
                <a:solidFill>
                  <a:srgbClr val="000000"/>
                </a:solidFill>
                <a:latin typeface="Zen Maru Gothic"/>
                <a:ea typeface="Zen Maru Gothic"/>
                <a:cs typeface="Zen Maru Gothic"/>
                <a:sym typeface="Zen Maru Gothic"/>
              </a:rPr>
              <a:t>N. F. Johnson and S. Jajodia, "Exploring steganography: Seeing the unseen," in Computer, vol. 31, no. 2, pp. 26-34, Feb. 1998.</a:t>
            </a:r>
            <a:endParaRPr/>
          </a:p>
        </p:txBody>
      </p:sp>
      <p:sp>
        <p:nvSpPr>
          <p:cNvPr id="389" name="Google Shape;389;p26"/>
          <p:cNvSpPr txBox="1"/>
          <p:nvPr/>
        </p:nvSpPr>
        <p:spPr>
          <a:xfrm>
            <a:off x="1256658" y="4260152"/>
            <a:ext cx="16361543" cy="583311"/>
          </a:xfrm>
          <a:prstGeom prst="rect">
            <a:avLst/>
          </a:prstGeom>
          <a:noFill/>
          <a:ln>
            <a:noFill/>
          </a:ln>
        </p:spPr>
        <p:txBody>
          <a:bodyPr anchorCtr="0" anchor="t" bIns="0" lIns="0" spcFirstLastPara="1" rIns="0" wrap="square" tIns="0">
            <a:spAutoFit/>
          </a:bodyPr>
          <a:lstStyle/>
          <a:p>
            <a:pPr indent="0" lvl="0" marL="0" marR="0" rtl="0" algn="l">
              <a:lnSpc>
                <a:spcPct val="132000"/>
              </a:lnSpc>
              <a:spcBef>
                <a:spcPts val="0"/>
              </a:spcBef>
              <a:spcAft>
                <a:spcPts val="0"/>
              </a:spcAft>
              <a:buNone/>
            </a:pPr>
            <a:r>
              <a:rPr b="0" i="0" lang="en-US" sz="3600" u="sng" cap="none" strike="noStrike">
                <a:solidFill>
                  <a:schemeClr val="hlink"/>
                </a:solidFill>
                <a:latin typeface="Zen Maru Gothic"/>
                <a:ea typeface="Zen Maru Gothic"/>
                <a:cs typeface="Zen Maru Gothic"/>
                <a:sym typeface="Zen Maru Gothic"/>
                <a:hlinkClick r:id="rId4"/>
              </a:rPr>
              <a:t>https://realpython.com/python-sockets/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4"/>
          <p:cNvSpPr/>
          <p:nvPr/>
        </p:nvSpPr>
        <p:spPr>
          <a:xfrm>
            <a:off x="0" y="0"/>
            <a:ext cx="18288000" cy="10287000"/>
          </a:xfrm>
          <a:custGeom>
            <a:rect b="b" l="l" r="r" t="t"/>
            <a:pathLst>
              <a:path extrusionOk="0" h="13716000" w="24384000">
                <a:moveTo>
                  <a:pt x="24384000" y="0"/>
                </a:moveTo>
                <a:lnTo>
                  <a:pt x="0" y="0"/>
                </a:lnTo>
                <a:lnTo>
                  <a:pt x="0" y="13716000"/>
                </a:lnTo>
                <a:lnTo>
                  <a:pt x="24384000" y="13716000"/>
                </a:lnTo>
                <a:lnTo>
                  <a:pt x="24384000" y="0"/>
                </a:lnTo>
                <a:close/>
              </a:path>
            </a:pathLst>
          </a:custGeom>
          <a:solidFill>
            <a:srgbClr val="F1F1F1"/>
          </a:solidFill>
          <a:ln>
            <a:noFill/>
          </a:ln>
        </p:spPr>
      </p:sp>
      <p:sp>
        <p:nvSpPr>
          <p:cNvPr id="107" name="Google Shape;107;p14"/>
          <p:cNvSpPr/>
          <p:nvPr/>
        </p:nvSpPr>
        <p:spPr>
          <a:xfrm>
            <a:off x="11165774" y="0"/>
            <a:ext cx="7129462" cy="10294843"/>
          </a:xfrm>
          <a:custGeom>
            <a:rect b="b" l="l" r="r" t="t"/>
            <a:pathLst>
              <a:path extrusionOk="0" h="10294843" w="7129462">
                <a:moveTo>
                  <a:pt x="0" y="0"/>
                </a:moveTo>
                <a:lnTo>
                  <a:pt x="7129463" y="0"/>
                </a:lnTo>
                <a:lnTo>
                  <a:pt x="7129463" y="10294843"/>
                </a:lnTo>
                <a:lnTo>
                  <a:pt x="0" y="10294843"/>
                </a:lnTo>
                <a:lnTo>
                  <a:pt x="0" y="0"/>
                </a:lnTo>
                <a:close/>
              </a:path>
            </a:pathLst>
          </a:custGeom>
          <a:blipFill rotWithShape="1">
            <a:blip r:embed="rId3">
              <a:alphaModFix/>
            </a:blip>
            <a:stretch>
              <a:fillRect b="0" l="0" r="0" t="0"/>
            </a:stretch>
          </a:blipFill>
          <a:ln>
            <a:noFill/>
          </a:ln>
        </p:spPr>
      </p:sp>
      <p:sp>
        <p:nvSpPr>
          <p:cNvPr id="108" name="Google Shape;108;p14"/>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109" name="Google Shape;109;p14"/>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110" name="Google Shape;110;p14"/>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111" name="Google Shape;111;p14"/>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112" name="Google Shape;112;p14"/>
          <p:cNvSpPr txBox="1"/>
          <p:nvPr/>
        </p:nvSpPr>
        <p:spPr>
          <a:xfrm>
            <a:off x="837247" y="1029333"/>
            <a:ext cx="14646593" cy="9810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375" u="none" cap="none" strike="noStrike">
                <a:solidFill>
                  <a:srgbClr val="000000"/>
                </a:solidFill>
                <a:latin typeface="Arial"/>
                <a:ea typeface="Arial"/>
                <a:cs typeface="Arial"/>
                <a:sym typeface="Arial"/>
              </a:rPr>
              <a:t>Message app using steganography </a:t>
            </a:r>
            <a:endParaRPr/>
          </a:p>
        </p:txBody>
      </p:sp>
      <p:sp>
        <p:nvSpPr>
          <p:cNvPr id="113" name="Google Shape;113;p14"/>
          <p:cNvSpPr/>
          <p:nvPr/>
        </p:nvSpPr>
        <p:spPr>
          <a:xfrm>
            <a:off x="1014412" y="9701212"/>
            <a:ext cx="3214688" cy="300038"/>
          </a:xfrm>
          <a:custGeom>
            <a:rect b="b" l="l" r="r" t="t"/>
            <a:pathLst>
              <a:path extrusionOk="0" h="300038" w="3214688">
                <a:moveTo>
                  <a:pt x="0" y="0"/>
                </a:moveTo>
                <a:lnTo>
                  <a:pt x="3214688" y="0"/>
                </a:lnTo>
                <a:lnTo>
                  <a:pt x="3214688" y="300038"/>
                </a:lnTo>
                <a:lnTo>
                  <a:pt x="0" y="300038"/>
                </a:lnTo>
                <a:lnTo>
                  <a:pt x="0" y="0"/>
                </a:lnTo>
                <a:close/>
              </a:path>
            </a:pathLst>
          </a:custGeom>
          <a:blipFill rotWithShape="1">
            <a:blip r:embed="rId4">
              <a:alphaModFix/>
            </a:blip>
            <a:stretch>
              <a:fillRect b="0" l="-66660" r="-66662" t="0"/>
            </a:stretch>
          </a:blipFill>
          <a:ln>
            <a:noFill/>
          </a:ln>
        </p:spPr>
      </p:sp>
      <p:sp>
        <p:nvSpPr>
          <p:cNvPr id="114" name="Google Shape;114;p14"/>
          <p:cNvSpPr/>
          <p:nvPr/>
        </p:nvSpPr>
        <p:spPr>
          <a:xfrm>
            <a:off x="700088" y="9615488"/>
            <a:ext cx="5557838" cy="442912"/>
          </a:xfrm>
          <a:custGeom>
            <a:rect b="b" l="l" r="r" t="t"/>
            <a:pathLst>
              <a:path extrusionOk="0" h="442912" w="5557838">
                <a:moveTo>
                  <a:pt x="0" y="0"/>
                </a:moveTo>
                <a:lnTo>
                  <a:pt x="5557837" y="0"/>
                </a:lnTo>
                <a:lnTo>
                  <a:pt x="5557837" y="442912"/>
                </a:lnTo>
                <a:lnTo>
                  <a:pt x="0" y="442912"/>
                </a:lnTo>
                <a:lnTo>
                  <a:pt x="0" y="0"/>
                </a:lnTo>
                <a:close/>
              </a:path>
            </a:pathLst>
          </a:custGeom>
          <a:blipFill rotWithShape="1">
            <a:blip r:embed="rId5">
              <a:alphaModFix/>
            </a:blip>
            <a:stretch>
              <a:fillRect b="-123" l="0" r="0" t="-123"/>
            </a:stretch>
          </a:blipFill>
          <a:ln>
            <a:noFill/>
          </a:ln>
        </p:spPr>
      </p:sp>
      <p:sp>
        <p:nvSpPr>
          <p:cNvPr id="115" name="Google Shape;115;p14"/>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16" name="Google Shape;116;p14"/>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5"/>
          <p:cNvSpPr/>
          <p:nvPr/>
        </p:nvSpPr>
        <p:spPr>
          <a:xfrm>
            <a:off x="0" y="0"/>
            <a:ext cx="18288000" cy="10287000"/>
          </a:xfrm>
          <a:custGeom>
            <a:rect b="b" l="l" r="r" t="t"/>
            <a:pathLst>
              <a:path extrusionOk="0" h="13716000" w="24384000">
                <a:moveTo>
                  <a:pt x="24384000" y="0"/>
                </a:moveTo>
                <a:lnTo>
                  <a:pt x="0" y="0"/>
                </a:lnTo>
                <a:lnTo>
                  <a:pt x="0" y="13716000"/>
                </a:lnTo>
                <a:lnTo>
                  <a:pt x="24384000" y="13716000"/>
                </a:lnTo>
                <a:lnTo>
                  <a:pt x="24384000" y="0"/>
                </a:lnTo>
                <a:close/>
              </a:path>
            </a:pathLst>
          </a:custGeom>
          <a:solidFill>
            <a:srgbClr val="F1F1F1"/>
          </a:solidFill>
          <a:ln>
            <a:noFill/>
          </a:ln>
        </p:spPr>
      </p:sp>
      <p:sp>
        <p:nvSpPr>
          <p:cNvPr id="122" name="Google Shape;122;p15"/>
          <p:cNvSpPr/>
          <p:nvPr/>
        </p:nvSpPr>
        <p:spPr>
          <a:xfrm>
            <a:off x="11165774" y="0"/>
            <a:ext cx="7129462" cy="10294843"/>
          </a:xfrm>
          <a:custGeom>
            <a:rect b="b" l="l" r="r" t="t"/>
            <a:pathLst>
              <a:path extrusionOk="0" h="10294843" w="7129462">
                <a:moveTo>
                  <a:pt x="0" y="0"/>
                </a:moveTo>
                <a:lnTo>
                  <a:pt x="7129463" y="0"/>
                </a:lnTo>
                <a:lnTo>
                  <a:pt x="7129463" y="10294843"/>
                </a:lnTo>
                <a:lnTo>
                  <a:pt x="0" y="10294843"/>
                </a:lnTo>
                <a:lnTo>
                  <a:pt x="0" y="0"/>
                </a:lnTo>
                <a:close/>
              </a:path>
            </a:pathLst>
          </a:custGeom>
          <a:blipFill rotWithShape="1">
            <a:blip r:embed="rId3">
              <a:alphaModFix/>
            </a:blip>
            <a:stretch>
              <a:fillRect b="0" l="0" r="0" t="0"/>
            </a:stretch>
          </a:blipFill>
          <a:ln>
            <a:noFill/>
          </a:ln>
        </p:spPr>
      </p:sp>
      <p:sp>
        <p:nvSpPr>
          <p:cNvPr id="123" name="Google Shape;123;p15"/>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124" name="Google Shape;124;p15"/>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25" name="Google Shape;125;p15"/>
          <p:cNvSpPr/>
          <p:nvPr/>
        </p:nvSpPr>
        <p:spPr>
          <a:xfrm>
            <a:off x="11044238" y="671512"/>
            <a:ext cx="542925" cy="542925"/>
          </a:xfrm>
          <a:custGeom>
            <a:rect b="b" l="l" r="r" t="t"/>
            <a:pathLst>
              <a:path extrusionOk="0" h="723900" w="723900">
                <a:moveTo>
                  <a:pt x="361950" y="0"/>
                </a:moveTo>
                <a:lnTo>
                  <a:pt x="265684" y="12954"/>
                </a:lnTo>
                <a:lnTo>
                  <a:pt x="179324" y="49403"/>
                </a:lnTo>
                <a:lnTo>
                  <a:pt x="106045" y="106045"/>
                </a:lnTo>
                <a:lnTo>
                  <a:pt x="49403" y="179324"/>
                </a:lnTo>
                <a:lnTo>
                  <a:pt x="12954" y="265684"/>
                </a:lnTo>
                <a:lnTo>
                  <a:pt x="0" y="361950"/>
                </a:lnTo>
                <a:lnTo>
                  <a:pt x="12954" y="458216"/>
                </a:lnTo>
                <a:lnTo>
                  <a:pt x="49403" y="544703"/>
                </a:lnTo>
                <a:lnTo>
                  <a:pt x="106045" y="617982"/>
                </a:lnTo>
                <a:lnTo>
                  <a:pt x="179324" y="674624"/>
                </a:lnTo>
                <a:lnTo>
                  <a:pt x="265811" y="711073"/>
                </a:lnTo>
                <a:lnTo>
                  <a:pt x="361950" y="723900"/>
                </a:lnTo>
                <a:lnTo>
                  <a:pt x="458216" y="710946"/>
                </a:lnTo>
                <a:lnTo>
                  <a:pt x="544703" y="674497"/>
                </a:lnTo>
                <a:lnTo>
                  <a:pt x="617982" y="617855"/>
                </a:lnTo>
                <a:lnTo>
                  <a:pt x="674624" y="544576"/>
                </a:lnTo>
                <a:lnTo>
                  <a:pt x="711073" y="458089"/>
                </a:lnTo>
                <a:lnTo>
                  <a:pt x="723900" y="361950"/>
                </a:lnTo>
                <a:lnTo>
                  <a:pt x="710946" y="265684"/>
                </a:lnTo>
                <a:lnTo>
                  <a:pt x="674497" y="179197"/>
                </a:lnTo>
                <a:lnTo>
                  <a:pt x="617855" y="105918"/>
                </a:lnTo>
                <a:lnTo>
                  <a:pt x="544576" y="49276"/>
                </a:lnTo>
                <a:lnTo>
                  <a:pt x="458089" y="12827"/>
                </a:lnTo>
                <a:lnTo>
                  <a:pt x="361950" y="0"/>
                </a:lnTo>
                <a:close/>
              </a:path>
            </a:pathLst>
          </a:custGeom>
          <a:solidFill>
            <a:srgbClr val="EBEBEB"/>
          </a:solidFill>
          <a:ln>
            <a:noFill/>
          </a:ln>
        </p:spPr>
      </p:sp>
      <p:sp>
        <p:nvSpPr>
          <p:cNvPr id="126" name="Google Shape;126;p15"/>
          <p:cNvSpPr/>
          <p:nvPr/>
        </p:nvSpPr>
        <p:spPr>
          <a:xfrm>
            <a:off x="16516350" y="8415338"/>
            <a:ext cx="971550" cy="971550"/>
          </a:xfrm>
          <a:custGeom>
            <a:rect b="b" l="l" r="r" t="t"/>
            <a:pathLst>
              <a:path extrusionOk="0" h="971550" w="971550">
                <a:moveTo>
                  <a:pt x="0" y="0"/>
                </a:moveTo>
                <a:lnTo>
                  <a:pt x="971550" y="0"/>
                </a:lnTo>
                <a:lnTo>
                  <a:pt x="971550" y="971550"/>
                </a:lnTo>
                <a:lnTo>
                  <a:pt x="0" y="971550"/>
                </a:lnTo>
                <a:lnTo>
                  <a:pt x="0" y="0"/>
                </a:lnTo>
                <a:close/>
              </a:path>
            </a:pathLst>
          </a:custGeom>
          <a:blipFill rotWithShape="1">
            <a:blip r:embed="rId4">
              <a:alphaModFix/>
            </a:blip>
            <a:stretch>
              <a:fillRect b="0" l="0" r="0" t="0"/>
            </a:stretch>
          </a:blipFill>
          <a:ln>
            <a:noFill/>
          </a:ln>
        </p:spPr>
      </p:sp>
      <p:sp>
        <p:nvSpPr>
          <p:cNvPr id="127" name="Google Shape;127;p15"/>
          <p:cNvSpPr/>
          <p:nvPr/>
        </p:nvSpPr>
        <p:spPr>
          <a:xfrm>
            <a:off x="16030575" y="9201150"/>
            <a:ext cx="371475" cy="371475"/>
          </a:xfrm>
          <a:custGeom>
            <a:rect b="b" l="l" r="r" t="t"/>
            <a:pathLst>
              <a:path extrusionOk="0" h="371475" w="371475">
                <a:moveTo>
                  <a:pt x="0" y="0"/>
                </a:moveTo>
                <a:lnTo>
                  <a:pt x="371475" y="0"/>
                </a:lnTo>
                <a:lnTo>
                  <a:pt x="371475" y="371475"/>
                </a:lnTo>
                <a:lnTo>
                  <a:pt x="0" y="371475"/>
                </a:lnTo>
                <a:lnTo>
                  <a:pt x="0" y="0"/>
                </a:lnTo>
                <a:close/>
              </a:path>
            </a:pathLst>
          </a:custGeom>
          <a:blipFill rotWithShape="1">
            <a:blip r:embed="rId5">
              <a:alphaModFix/>
            </a:blip>
            <a:stretch>
              <a:fillRect b="0" l="0" r="0" t="0"/>
            </a:stretch>
          </a:blipFill>
          <a:ln>
            <a:noFill/>
          </a:ln>
        </p:spPr>
      </p:sp>
      <p:sp>
        <p:nvSpPr>
          <p:cNvPr id="128" name="Google Shape;128;p15"/>
          <p:cNvSpPr/>
          <p:nvPr/>
        </p:nvSpPr>
        <p:spPr>
          <a:xfrm>
            <a:off x="700088" y="9615488"/>
            <a:ext cx="5557838" cy="442912"/>
          </a:xfrm>
          <a:custGeom>
            <a:rect b="b" l="l" r="r" t="t"/>
            <a:pathLst>
              <a:path extrusionOk="0" h="442912" w="5557838">
                <a:moveTo>
                  <a:pt x="0" y="0"/>
                </a:moveTo>
                <a:lnTo>
                  <a:pt x="5557837" y="0"/>
                </a:lnTo>
                <a:lnTo>
                  <a:pt x="5557837" y="442912"/>
                </a:lnTo>
                <a:lnTo>
                  <a:pt x="0" y="442912"/>
                </a:lnTo>
                <a:lnTo>
                  <a:pt x="0" y="0"/>
                </a:lnTo>
                <a:close/>
              </a:path>
            </a:pathLst>
          </a:custGeom>
          <a:blipFill rotWithShape="1">
            <a:blip r:embed="rId6">
              <a:alphaModFix/>
            </a:blip>
            <a:stretch>
              <a:fillRect b="-123" l="0" r="0" t="-123"/>
            </a:stretch>
          </a:blipFill>
          <a:ln>
            <a:noFill/>
          </a:ln>
        </p:spPr>
      </p:sp>
      <p:sp>
        <p:nvSpPr>
          <p:cNvPr id="129" name="Google Shape;129;p15"/>
          <p:cNvSpPr/>
          <p:nvPr/>
        </p:nvSpPr>
        <p:spPr>
          <a:xfrm>
            <a:off x="71438" y="5729285"/>
            <a:ext cx="2600325" cy="4514847"/>
          </a:xfrm>
          <a:custGeom>
            <a:rect b="b" l="l" r="r" t="t"/>
            <a:pathLst>
              <a:path extrusionOk="0" h="4514847" w="2600325">
                <a:moveTo>
                  <a:pt x="0" y="0"/>
                </a:moveTo>
                <a:lnTo>
                  <a:pt x="2600324" y="0"/>
                </a:lnTo>
                <a:lnTo>
                  <a:pt x="2600324" y="4514847"/>
                </a:lnTo>
                <a:lnTo>
                  <a:pt x="0" y="4514847"/>
                </a:lnTo>
                <a:lnTo>
                  <a:pt x="0" y="0"/>
                </a:lnTo>
                <a:close/>
              </a:path>
            </a:pathLst>
          </a:custGeom>
          <a:blipFill rotWithShape="1">
            <a:blip r:embed="rId7">
              <a:alphaModFix/>
            </a:blip>
            <a:stretch>
              <a:fillRect b="0" l="-2" r="-2" t="0"/>
            </a:stretch>
          </a:blipFill>
          <a:ln>
            <a:noFill/>
          </a:ln>
        </p:spPr>
      </p:sp>
      <p:sp>
        <p:nvSpPr>
          <p:cNvPr id="130" name="Google Shape;130;p15"/>
          <p:cNvSpPr txBox="1"/>
          <p:nvPr/>
        </p:nvSpPr>
        <p:spPr>
          <a:xfrm>
            <a:off x="837248" y="632395"/>
            <a:ext cx="14646593" cy="1629314"/>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200" u="none" cap="none" strike="noStrike">
                <a:solidFill>
                  <a:srgbClr val="000000"/>
                </a:solidFill>
                <a:latin typeface="Arial"/>
                <a:ea typeface="Arial"/>
                <a:cs typeface="Arial"/>
                <a:sym typeface="Arial"/>
              </a:rPr>
              <a:t>AGENDA</a:t>
            </a:r>
            <a:endParaRPr/>
          </a:p>
        </p:txBody>
      </p:sp>
      <p:sp>
        <p:nvSpPr>
          <p:cNvPr id="131" name="Google Shape;131;p15"/>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3</a:t>
            </a:r>
            <a:endParaRPr/>
          </a:p>
        </p:txBody>
      </p:sp>
      <p:sp>
        <p:nvSpPr>
          <p:cNvPr id="132" name="Google Shape;132;p15"/>
          <p:cNvSpPr txBox="1"/>
          <p:nvPr/>
        </p:nvSpPr>
        <p:spPr>
          <a:xfrm>
            <a:off x="3012452" y="1898516"/>
            <a:ext cx="14370000" cy="8179200"/>
          </a:xfrm>
          <a:prstGeom prst="rect">
            <a:avLst/>
          </a:prstGeom>
          <a:noFill/>
          <a:ln>
            <a:noFill/>
          </a:ln>
        </p:spPr>
        <p:txBody>
          <a:bodyPr anchorCtr="0" anchor="t" bIns="0" lIns="0" spcFirstLastPara="1" rIns="0" wrap="square" tIns="0">
            <a:spAutoFit/>
          </a:bodyPr>
          <a:lstStyle/>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Problem overview (Should not include solution)</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Who are the end users</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Proposed Solution</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System Development Approach (Technology Used) </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Algorithm &amp; Deployment </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Modelling </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Result (Output Image)</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Conclusion</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Future Scope</a:t>
            </a:r>
            <a:endParaRPr sz="900"/>
          </a:p>
          <a:p>
            <a:pPr indent="0" lvl="0" marL="0" marR="0" rtl="0" algn="l">
              <a:lnSpc>
                <a:spcPct val="120007"/>
              </a:lnSpc>
              <a:spcBef>
                <a:spcPts val="0"/>
              </a:spcBef>
              <a:spcAft>
                <a:spcPts val="0"/>
              </a:spcAft>
              <a:buNone/>
            </a:pPr>
            <a:r>
              <a:rPr b="0" i="0" lang="en-US" sz="4503" u="none" cap="none" strike="noStrike">
                <a:solidFill>
                  <a:srgbClr val="000000"/>
                </a:solidFill>
                <a:latin typeface="Arial"/>
                <a:ea typeface="Arial"/>
                <a:cs typeface="Arial"/>
                <a:sym typeface="Arial"/>
              </a:rPr>
              <a:t>References</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6"/>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138" name="Google Shape;138;p16"/>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139" name="Google Shape;139;p16"/>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140" name="Google Shape;140;p16"/>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141" name="Google Shape;141;p16"/>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142" name="Google Shape;142;p16"/>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143" name="Google Shape;143;p16"/>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144" name="Google Shape;144;p16"/>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145" name="Google Shape;145;p16"/>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146" name="Google Shape;146;p16"/>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147" name="Google Shape;147;p16"/>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148" name="Google Shape;148;p16"/>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149" name="Google Shape;149;p16"/>
          <p:cNvSpPr/>
          <p:nvPr/>
        </p:nvSpPr>
        <p:spPr>
          <a:xfrm>
            <a:off x="15901130" y="7212498"/>
            <a:ext cx="2123693" cy="2504493"/>
          </a:xfrm>
          <a:custGeom>
            <a:rect b="b" l="l" r="r" t="t"/>
            <a:pathLst>
              <a:path extrusionOk="0" h="2504493" w="2123693">
                <a:moveTo>
                  <a:pt x="0" y="0"/>
                </a:moveTo>
                <a:lnTo>
                  <a:pt x="2123693" y="0"/>
                </a:lnTo>
                <a:lnTo>
                  <a:pt x="2123693" y="2504493"/>
                </a:lnTo>
                <a:lnTo>
                  <a:pt x="0" y="2504493"/>
                </a:lnTo>
                <a:lnTo>
                  <a:pt x="0" y="0"/>
                </a:lnTo>
                <a:close/>
              </a:path>
            </a:pathLst>
          </a:custGeom>
          <a:blipFill rotWithShape="1">
            <a:blip r:embed="rId3">
              <a:alphaModFix/>
            </a:blip>
            <a:stretch>
              <a:fillRect b="0" l="-20" r="-19" t="0"/>
            </a:stretch>
          </a:blipFill>
          <a:ln>
            <a:noFill/>
          </a:ln>
        </p:spPr>
      </p:sp>
      <p:sp>
        <p:nvSpPr>
          <p:cNvPr id="150" name="Google Shape;150;p16"/>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151" name="Google Shape;151;p16"/>
          <p:cNvSpPr txBox="1"/>
          <p:nvPr/>
        </p:nvSpPr>
        <p:spPr>
          <a:xfrm>
            <a:off x="1251108" y="869567"/>
            <a:ext cx="8458200" cy="101028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375" u="none" cap="none" strike="noStrike">
                <a:solidFill>
                  <a:srgbClr val="000000"/>
                </a:solidFill>
                <a:latin typeface="Arial"/>
                <a:ea typeface="Arial"/>
                <a:cs typeface="Arial"/>
                <a:sym typeface="Arial"/>
              </a:rPr>
              <a:t>PROBLEM	STATEMENT</a:t>
            </a:r>
            <a:endParaRPr/>
          </a:p>
        </p:txBody>
      </p:sp>
      <p:sp>
        <p:nvSpPr>
          <p:cNvPr id="152" name="Google Shape;152;p16"/>
          <p:cNvSpPr/>
          <p:nvPr/>
        </p:nvSpPr>
        <p:spPr>
          <a:xfrm>
            <a:off x="1014412" y="9701212"/>
            <a:ext cx="3214688" cy="300038"/>
          </a:xfrm>
          <a:custGeom>
            <a:rect b="b" l="l" r="r" t="t"/>
            <a:pathLst>
              <a:path extrusionOk="0" h="300038" w="3214688">
                <a:moveTo>
                  <a:pt x="0" y="0"/>
                </a:moveTo>
                <a:lnTo>
                  <a:pt x="3214688" y="0"/>
                </a:lnTo>
                <a:lnTo>
                  <a:pt x="3214688" y="300038"/>
                </a:lnTo>
                <a:lnTo>
                  <a:pt x="0" y="300038"/>
                </a:lnTo>
                <a:lnTo>
                  <a:pt x="0" y="0"/>
                </a:lnTo>
                <a:close/>
              </a:path>
            </a:pathLst>
          </a:custGeom>
          <a:blipFill rotWithShape="1">
            <a:blip r:embed="rId4">
              <a:alphaModFix/>
            </a:blip>
            <a:stretch>
              <a:fillRect b="0" l="-66660" r="-66662" t="0"/>
            </a:stretch>
          </a:blipFill>
          <a:ln>
            <a:noFill/>
          </a:ln>
        </p:spPr>
      </p:sp>
      <p:sp>
        <p:nvSpPr>
          <p:cNvPr id="153" name="Google Shape;153;p16"/>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54" name="Google Shape;154;p16"/>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4</a:t>
            </a:r>
            <a:endParaRPr/>
          </a:p>
        </p:txBody>
      </p:sp>
      <p:sp>
        <p:nvSpPr>
          <p:cNvPr id="155" name="Google Shape;155;p16"/>
          <p:cNvSpPr txBox="1"/>
          <p:nvPr/>
        </p:nvSpPr>
        <p:spPr>
          <a:xfrm>
            <a:off x="1109662" y="2890837"/>
            <a:ext cx="15484877" cy="5953125"/>
          </a:xfrm>
          <a:prstGeom prst="rect">
            <a:avLst/>
          </a:prstGeom>
          <a:noFill/>
          <a:ln>
            <a:noFill/>
          </a:ln>
        </p:spPr>
        <p:txBody>
          <a:bodyPr anchorCtr="0" anchor="t" bIns="0" lIns="0" spcFirstLastPara="1" rIns="0" wrap="square" tIns="0">
            <a:spAutoFit/>
          </a:bodyPr>
          <a:lstStyle/>
          <a:p>
            <a:pPr indent="0" lvl="0" marL="0" marR="0" rtl="0" algn="l">
              <a:lnSpc>
                <a:spcPct val="120013"/>
              </a:lnSpc>
              <a:spcBef>
                <a:spcPts val="0"/>
              </a:spcBef>
              <a:spcAft>
                <a:spcPts val="0"/>
              </a:spcAft>
              <a:buNone/>
            </a:pPr>
            <a:r>
              <a:rPr b="0" i="0" lang="en-US" sz="3018" u="none" cap="none" strike="noStrike">
                <a:solidFill>
                  <a:srgbClr val="000000"/>
                </a:solidFill>
                <a:latin typeface="Arial"/>
                <a:ea typeface="Arial"/>
                <a:cs typeface="Arial"/>
                <a:sym typeface="Arial"/>
              </a:rPr>
              <a:t>In today's digital age, maintaining the privacy and confidentiality of online communication has become increasingly challenging. Traditional messaging platforms often lack robust security measures, leaving users vulnerable to interception, surveillance, and data breaches. Furthermore, even encrypted messaging services can be susceptible to metadata analysis, compromising user anonymity.</a:t>
            </a:r>
            <a:endParaRPr/>
          </a:p>
          <a:p>
            <a:pPr indent="0" lvl="0" marL="0" marR="0" rtl="0" algn="l">
              <a:lnSpc>
                <a:spcPct val="120013"/>
              </a:lnSpc>
              <a:spcBef>
                <a:spcPts val="0"/>
              </a:spcBef>
              <a:spcAft>
                <a:spcPts val="0"/>
              </a:spcAft>
              <a:buNone/>
            </a:pPr>
            <a:r>
              <a:t/>
            </a:r>
            <a:endParaRPr b="0" i="0" sz="3018" u="none" cap="none" strike="noStrike">
              <a:solidFill>
                <a:srgbClr val="000000"/>
              </a:solidFill>
              <a:latin typeface="Arial"/>
              <a:ea typeface="Arial"/>
              <a:cs typeface="Arial"/>
              <a:sym typeface="Arial"/>
            </a:endParaRPr>
          </a:p>
          <a:p>
            <a:pPr indent="0" lvl="0" marL="0" marR="0" rtl="0" algn="l">
              <a:lnSpc>
                <a:spcPct val="120013"/>
              </a:lnSpc>
              <a:spcBef>
                <a:spcPts val="0"/>
              </a:spcBef>
              <a:spcAft>
                <a:spcPts val="0"/>
              </a:spcAft>
              <a:buNone/>
            </a:pPr>
            <a:r>
              <a:rPr b="0" i="0" lang="en-US" sz="3018" u="none" cap="none" strike="noStrike">
                <a:solidFill>
                  <a:srgbClr val="000000"/>
                </a:solidFill>
                <a:latin typeface="Arial"/>
                <a:ea typeface="Arial"/>
                <a:cs typeface="Arial"/>
                <a:sym typeface="Arial"/>
              </a:rPr>
              <a:t>To address these concerns, there is a need for a secure communication platform that goes beyond conventional encryption methods. The solution should provide end-to-end encryption while also incorporating steganography techniques to conceal the very existence of sensitive communications. By embedding messages within innocuous digital assets such as images, audio files, or text, users can communicate covertly without drawing unwanted attention or suspicion.</a:t>
            </a:r>
            <a:endParaRPr/>
          </a:p>
          <a:p>
            <a:pPr indent="0" lvl="0" marL="0" marR="0" rtl="0" algn="l">
              <a:lnSpc>
                <a:spcPct val="120013"/>
              </a:lnSpc>
              <a:spcBef>
                <a:spcPts val="0"/>
              </a:spcBef>
              <a:spcAft>
                <a:spcPts val="0"/>
              </a:spcAft>
              <a:buNone/>
            </a:pPr>
            <a:r>
              <a:t/>
            </a:r>
            <a:endParaRPr b="0" i="0" sz="3018"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161" name="Google Shape;161;p17"/>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162" name="Google Shape;162;p17"/>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163" name="Google Shape;163;p17"/>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164" name="Google Shape;164;p17"/>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165" name="Google Shape;165;p17"/>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166" name="Google Shape;166;p17"/>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167" name="Google Shape;167;p17"/>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168" name="Google Shape;168;p17"/>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169" name="Google Shape;169;p17"/>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170" name="Google Shape;170;p17"/>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171" name="Google Shape;171;p17"/>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172" name="Google Shape;172;p17"/>
          <p:cNvSpPr/>
          <p:nvPr/>
        </p:nvSpPr>
        <p:spPr>
          <a:xfrm>
            <a:off x="12987338" y="3971925"/>
            <a:ext cx="5300662" cy="5715000"/>
          </a:xfrm>
          <a:custGeom>
            <a:rect b="b" l="l" r="r" t="t"/>
            <a:pathLst>
              <a:path extrusionOk="0" h="5715000" w="5300662">
                <a:moveTo>
                  <a:pt x="0" y="0"/>
                </a:moveTo>
                <a:lnTo>
                  <a:pt x="5300662" y="0"/>
                </a:lnTo>
                <a:lnTo>
                  <a:pt x="5300662" y="5715000"/>
                </a:lnTo>
                <a:lnTo>
                  <a:pt x="0" y="5715000"/>
                </a:lnTo>
                <a:lnTo>
                  <a:pt x="0" y="0"/>
                </a:lnTo>
                <a:close/>
              </a:path>
            </a:pathLst>
          </a:custGeom>
          <a:blipFill rotWithShape="1">
            <a:blip r:embed="rId3">
              <a:alphaModFix/>
            </a:blip>
            <a:stretch>
              <a:fillRect b="0" l="0" r="0" t="0"/>
            </a:stretch>
          </a:blipFill>
          <a:ln>
            <a:noFill/>
          </a:ln>
        </p:spPr>
      </p:sp>
      <p:sp>
        <p:nvSpPr>
          <p:cNvPr id="173" name="Google Shape;173;p17"/>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174" name="Google Shape;174;p17"/>
          <p:cNvSpPr txBox="1"/>
          <p:nvPr/>
        </p:nvSpPr>
        <p:spPr>
          <a:xfrm>
            <a:off x="1109662" y="1251425"/>
            <a:ext cx="7897200" cy="919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975" u="none" cap="none" strike="noStrike">
                <a:solidFill>
                  <a:srgbClr val="000000"/>
                </a:solidFill>
                <a:latin typeface="Arial"/>
                <a:ea typeface="Arial"/>
                <a:cs typeface="Arial"/>
                <a:sym typeface="Arial"/>
              </a:rPr>
              <a:t>PROJECT	OVERVIEW</a:t>
            </a:r>
            <a:endParaRPr sz="1000"/>
          </a:p>
        </p:txBody>
      </p:sp>
      <p:sp>
        <p:nvSpPr>
          <p:cNvPr id="175" name="Google Shape;175;p17"/>
          <p:cNvSpPr/>
          <p:nvPr/>
        </p:nvSpPr>
        <p:spPr>
          <a:xfrm>
            <a:off x="1014412" y="9701212"/>
            <a:ext cx="3214688" cy="300038"/>
          </a:xfrm>
          <a:custGeom>
            <a:rect b="b" l="l" r="r" t="t"/>
            <a:pathLst>
              <a:path extrusionOk="0" h="300038" w="3214688">
                <a:moveTo>
                  <a:pt x="0" y="0"/>
                </a:moveTo>
                <a:lnTo>
                  <a:pt x="3214688" y="0"/>
                </a:lnTo>
                <a:lnTo>
                  <a:pt x="3214688" y="300038"/>
                </a:lnTo>
                <a:lnTo>
                  <a:pt x="0" y="300038"/>
                </a:lnTo>
                <a:lnTo>
                  <a:pt x="0" y="0"/>
                </a:lnTo>
                <a:close/>
              </a:path>
            </a:pathLst>
          </a:custGeom>
          <a:blipFill rotWithShape="1">
            <a:blip r:embed="rId4">
              <a:alphaModFix/>
            </a:blip>
            <a:stretch>
              <a:fillRect b="0" l="-66660" r="-66662" t="0"/>
            </a:stretch>
          </a:blipFill>
          <a:ln>
            <a:noFill/>
          </a:ln>
        </p:spPr>
      </p:sp>
      <p:sp>
        <p:nvSpPr>
          <p:cNvPr id="176" name="Google Shape;176;p17"/>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77" name="Google Shape;177;p17"/>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4</a:t>
            </a:r>
            <a:endParaRPr/>
          </a:p>
        </p:txBody>
      </p:sp>
      <p:sp>
        <p:nvSpPr>
          <p:cNvPr id="178" name="Google Shape;178;p17"/>
          <p:cNvSpPr txBox="1"/>
          <p:nvPr/>
        </p:nvSpPr>
        <p:spPr>
          <a:xfrm>
            <a:off x="1028700" y="3009900"/>
            <a:ext cx="11110912" cy="5627543"/>
          </a:xfrm>
          <a:prstGeom prst="rect">
            <a:avLst/>
          </a:prstGeom>
          <a:noFill/>
          <a:ln>
            <a:noFill/>
          </a:ln>
        </p:spPr>
        <p:txBody>
          <a:bodyPr anchorCtr="0" anchor="t" bIns="0" lIns="0" spcFirstLastPara="1" rIns="0" wrap="square" tIns="0">
            <a:spAutoFit/>
          </a:bodyPr>
          <a:lstStyle/>
          <a:p>
            <a:pPr indent="0" lvl="0" marL="0" marR="0" rtl="0" algn="l">
              <a:lnSpc>
                <a:spcPct val="119990"/>
              </a:lnSpc>
              <a:spcBef>
                <a:spcPts val="0"/>
              </a:spcBef>
              <a:spcAft>
                <a:spcPts val="0"/>
              </a:spcAft>
              <a:buNone/>
            </a:pPr>
            <a:r>
              <a:rPr b="0" i="0" lang="en-US" sz="2206" u="none" cap="none" strike="noStrike">
                <a:solidFill>
                  <a:srgbClr val="000000"/>
                </a:solidFill>
                <a:latin typeface="Arial"/>
                <a:ea typeface="Arial"/>
                <a:cs typeface="Arial"/>
                <a:sym typeface="Arial"/>
              </a:rPr>
              <a:t>StealthChat is a revolutionary messaging app that prioritizes security and privacy through steganography. By embedding messages within innocuous digital files like images and audio clips, StealthChat ensures covert communication that's nearly impossible to detect by unauthorized parties.</a:t>
            </a:r>
            <a:endParaRPr/>
          </a:p>
          <a:p>
            <a:pPr indent="0" lvl="0" marL="0" marR="0" rtl="0" algn="l">
              <a:lnSpc>
                <a:spcPct val="119990"/>
              </a:lnSpc>
              <a:spcBef>
                <a:spcPts val="0"/>
              </a:spcBef>
              <a:spcAft>
                <a:spcPts val="0"/>
              </a:spcAft>
              <a:buNone/>
            </a:pPr>
            <a:r>
              <a:rPr b="0" i="0" lang="en-US" sz="2206" u="none" cap="none" strike="noStrike">
                <a:solidFill>
                  <a:srgbClr val="000000"/>
                </a:solidFill>
                <a:latin typeface="Arial"/>
                <a:ea typeface="Arial"/>
                <a:cs typeface="Arial"/>
                <a:sym typeface="Arial"/>
              </a:rPr>
              <a:t>Key Features:</a:t>
            </a:r>
            <a:endParaRPr/>
          </a:p>
          <a:p>
            <a:pPr indent="-497867" lvl="1" marL="995733" marR="0" rtl="0" algn="l">
              <a:lnSpc>
                <a:spcPct val="119990"/>
              </a:lnSpc>
              <a:spcBef>
                <a:spcPts val="0"/>
              </a:spcBef>
              <a:spcAft>
                <a:spcPts val="0"/>
              </a:spcAft>
              <a:buClr>
                <a:srgbClr val="000000"/>
              </a:buClr>
              <a:buSzPts val="2206"/>
              <a:buFont typeface="Arial"/>
              <a:buAutoNum type="arabicPeriod"/>
            </a:pPr>
            <a:r>
              <a:rPr b="0" i="0" lang="en-US" sz="2206" u="none" cap="none" strike="noStrike">
                <a:solidFill>
                  <a:srgbClr val="000000"/>
                </a:solidFill>
                <a:latin typeface="Arial"/>
                <a:ea typeface="Arial"/>
                <a:cs typeface="Arial"/>
                <a:sym typeface="Arial"/>
              </a:rPr>
              <a:t>Secure Communication: Advanced encryption techniques protect messages, ensuring they remain unreadable to anyone other than the intended recipient.</a:t>
            </a:r>
            <a:endParaRPr/>
          </a:p>
          <a:p>
            <a:pPr indent="-497867" lvl="1" marL="995733" marR="0" rtl="0" algn="l">
              <a:lnSpc>
                <a:spcPct val="119990"/>
              </a:lnSpc>
              <a:spcBef>
                <a:spcPts val="0"/>
              </a:spcBef>
              <a:spcAft>
                <a:spcPts val="0"/>
              </a:spcAft>
              <a:buClr>
                <a:srgbClr val="000000"/>
              </a:buClr>
              <a:buSzPts val="2206"/>
              <a:buFont typeface="Arial"/>
              <a:buAutoNum type="arabicPeriod"/>
            </a:pPr>
            <a:r>
              <a:rPr b="0" i="0" lang="en-US" sz="2206" u="none" cap="none" strike="noStrike">
                <a:solidFill>
                  <a:srgbClr val="000000"/>
                </a:solidFill>
                <a:latin typeface="Arial"/>
                <a:ea typeface="Arial"/>
                <a:cs typeface="Arial"/>
                <a:sym typeface="Arial"/>
              </a:rPr>
              <a:t>Covert Messaging: Messages are hidden within everyday digital media, adding an extra layer of security by making detection difficult for eavesdroppers.</a:t>
            </a:r>
            <a:endParaRPr/>
          </a:p>
          <a:p>
            <a:pPr indent="-497867" lvl="1" marL="995733" marR="0" rtl="0" algn="l">
              <a:lnSpc>
                <a:spcPct val="119990"/>
              </a:lnSpc>
              <a:spcBef>
                <a:spcPts val="0"/>
              </a:spcBef>
              <a:spcAft>
                <a:spcPts val="0"/>
              </a:spcAft>
              <a:buClr>
                <a:srgbClr val="000000"/>
              </a:buClr>
              <a:buSzPts val="2206"/>
              <a:buFont typeface="Arial"/>
              <a:buAutoNum type="arabicPeriod"/>
            </a:pPr>
            <a:r>
              <a:rPr b="0" i="0" lang="en-US" sz="2206" u="none" cap="none" strike="noStrike">
                <a:solidFill>
                  <a:srgbClr val="000000"/>
                </a:solidFill>
                <a:latin typeface="Arial"/>
                <a:ea typeface="Arial"/>
                <a:cs typeface="Arial"/>
                <a:sym typeface="Arial"/>
              </a:rPr>
              <a:t>Flexible Steganography Techniques: Users can select from various steganography methods, tailoring security levels to their preferences.</a:t>
            </a:r>
            <a:endParaRPr/>
          </a:p>
          <a:p>
            <a:pPr indent="-497867" lvl="1" marL="995733" marR="0" rtl="0" algn="l">
              <a:lnSpc>
                <a:spcPct val="119990"/>
              </a:lnSpc>
              <a:spcBef>
                <a:spcPts val="0"/>
              </a:spcBef>
              <a:spcAft>
                <a:spcPts val="0"/>
              </a:spcAft>
              <a:buClr>
                <a:srgbClr val="000000"/>
              </a:buClr>
              <a:buSzPts val="2206"/>
              <a:buFont typeface="Arial"/>
              <a:buAutoNum type="arabicPeriod"/>
            </a:pPr>
            <a:r>
              <a:rPr b="0" i="0" lang="en-US" sz="2206" u="none" cap="none" strike="noStrike">
                <a:solidFill>
                  <a:srgbClr val="000000"/>
                </a:solidFill>
                <a:latin typeface="Arial"/>
                <a:ea typeface="Arial"/>
                <a:cs typeface="Arial"/>
                <a:sym typeface="Arial"/>
              </a:rPr>
              <a:t>Seamless Integration: StealthChat seamlessly incorporates steganography into messaging, making secure communication accessible and user-friendly.</a:t>
            </a:r>
            <a:endParaRPr/>
          </a:p>
          <a:p>
            <a:pPr indent="-497867" lvl="1" marL="995733" marR="0" rtl="0" algn="l">
              <a:lnSpc>
                <a:spcPct val="119990"/>
              </a:lnSpc>
              <a:spcBef>
                <a:spcPts val="0"/>
              </a:spcBef>
              <a:spcAft>
                <a:spcPts val="0"/>
              </a:spcAft>
              <a:buClr>
                <a:srgbClr val="000000"/>
              </a:buClr>
              <a:buSzPts val="2206"/>
              <a:buFont typeface="Arial"/>
              <a:buAutoNum type="arabicPeriod"/>
            </a:pPr>
            <a:r>
              <a:rPr b="0" i="0" lang="en-US" sz="2206" u="none" cap="none" strike="noStrike">
                <a:solidFill>
                  <a:srgbClr val="000000"/>
                </a:solidFill>
                <a:latin typeface="Arial"/>
                <a:ea typeface="Arial"/>
                <a:cs typeface="Arial"/>
                <a:sym typeface="Arial"/>
              </a:rPr>
              <a:t>Cross-Platform Compatibility: Users can securely communicate across different devices and platforms without sacrificing convenience.</a:t>
            </a:r>
            <a:endParaRPr/>
          </a:p>
          <a:p>
            <a:pPr indent="0" lvl="0" marL="0" marR="0" rtl="0" algn="l">
              <a:lnSpc>
                <a:spcPct val="119990"/>
              </a:lnSpc>
              <a:spcBef>
                <a:spcPts val="0"/>
              </a:spcBef>
              <a:spcAft>
                <a:spcPts val="0"/>
              </a:spcAft>
              <a:buNone/>
            </a:pPr>
            <a:r>
              <a:t/>
            </a:r>
            <a:endParaRPr b="0" i="0" sz="2206"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8"/>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184" name="Google Shape;184;p18"/>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185" name="Google Shape;185;p18"/>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186" name="Google Shape;186;p18"/>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187" name="Google Shape;187;p18"/>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188" name="Google Shape;188;p18"/>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189" name="Google Shape;189;p18"/>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190" name="Google Shape;190;p18"/>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191" name="Google Shape;191;p18"/>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192" name="Google Shape;192;p18"/>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193" name="Google Shape;193;p18"/>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194" name="Google Shape;194;p18"/>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195" name="Google Shape;195;p18"/>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196" name="Google Shape;196;p18"/>
          <p:cNvSpPr txBox="1"/>
          <p:nvPr/>
        </p:nvSpPr>
        <p:spPr>
          <a:xfrm>
            <a:off x="837248" y="1091499"/>
            <a:ext cx="14646593" cy="1170210"/>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4800" u="none" cap="none" strike="noStrike">
                <a:solidFill>
                  <a:srgbClr val="000000"/>
                </a:solidFill>
                <a:latin typeface="Arial"/>
                <a:ea typeface="Arial"/>
                <a:cs typeface="Arial"/>
                <a:sym typeface="Arial"/>
              </a:rPr>
              <a:t>WHO ARE THE END USERS?</a:t>
            </a:r>
            <a:endParaRPr/>
          </a:p>
        </p:txBody>
      </p:sp>
      <p:sp>
        <p:nvSpPr>
          <p:cNvPr id="197" name="Google Shape;197;p18"/>
          <p:cNvSpPr/>
          <p:nvPr/>
        </p:nvSpPr>
        <p:spPr>
          <a:xfrm>
            <a:off x="1085850" y="9258300"/>
            <a:ext cx="3271838" cy="728662"/>
          </a:xfrm>
          <a:custGeom>
            <a:rect b="b" l="l" r="r" t="t"/>
            <a:pathLst>
              <a:path extrusionOk="0" h="728662" w="3271838">
                <a:moveTo>
                  <a:pt x="0" y="0"/>
                </a:moveTo>
                <a:lnTo>
                  <a:pt x="3271838" y="0"/>
                </a:lnTo>
                <a:lnTo>
                  <a:pt x="3271838" y="728662"/>
                </a:lnTo>
                <a:lnTo>
                  <a:pt x="0" y="728662"/>
                </a:lnTo>
                <a:lnTo>
                  <a:pt x="0" y="0"/>
                </a:lnTo>
                <a:close/>
              </a:path>
            </a:pathLst>
          </a:custGeom>
          <a:blipFill rotWithShape="1">
            <a:blip r:embed="rId3">
              <a:alphaModFix/>
            </a:blip>
            <a:stretch>
              <a:fillRect b="0" l="0" r="0" t="0"/>
            </a:stretch>
          </a:blipFill>
          <a:ln>
            <a:noFill/>
          </a:ln>
        </p:spPr>
      </p:sp>
      <p:sp>
        <p:nvSpPr>
          <p:cNvPr id="198" name="Google Shape;198;p18"/>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199" name="Google Shape;199;p18"/>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4</a:t>
            </a:r>
            <a:endParaRPr/>
          </a:p>
        </p:txBody>
      </p:sp>
      <p:sp>
        <p:nvSpPr>
          <p:cNvPr id="200" name="Google Shape;200;p18"/>
          <p:cNvSpPr txBox="1"/>
          <p:nvPr/>
        </p:nvSpPr>
        <p:spPr>
          <a:xfrm>
            <a:off x="1109662" y="3474244"/>
            <a:ext cx="14646593" cy="14573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4800" u="none" cap="none" strike="noStrike">
                <a:solidFill>
                  <a:srgbClr val="000000"/>
                </a:solidFill>
                <a:latin typeface="Arial"/>
                <a:ea typeface="Arial"/>
                <a:cs typeface="Arial"/>
                <a:sym typeface="Arial"/>
              </a:rPr>
              <a:t>This app is not for global communication, it can be used in a local area network.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19"/>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206" name="Google Shape;206;p19"/>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207" name="Google Shape;207;p19"/>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208" name="Google Shape;208;p19"/>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209" name="Google Shape;209;p19"/>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210" name="Google Shape;210;p19"/>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211" name="Google Shape;211;p19"/>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212" name="Google Shape;212;p19"/>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213" name="Google Shape;213;p19"/>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214" name="Google Shape;214;p19"/>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215" name="Google Shape;215;p19"/>
          <p:cNvSpPr/>
          <p:nvPr/>
        </p:nvSpPr>
        <p:spPr>
          <a:xfrm>
            <a:off x="0" y="2214562"/>
            <a:ext cx="4043361" cy="4872038"/>
          </a:xfrm>
          <a:custGeom>
            <a:rect b="b" l="l" r="r" t="t"/>
            <a:pathLst>
              <a:path extrusionOk="0" h="4872038" w="4043361">
                <a:moveTo>
                  <a:pt x="0" y="0"/>
                </a:moveTo>
                <a:lnTo>
                  <a:pt x="4043361" y="0"/>
                </a:lnTo>
                <a:lnTo>
                  <a:pt x="4043361" y="4872038"/>
                </a:lnTo>
                <a:lnTo>
                  <a:pt x="0" y="4872038"/>
                </a:lnTo>
                <a:lnTo>
                  <a:pt x="0" y="0"/>
                </a:lnTo>
                <a:close/>
              </a:path>
            </a:pathLst>
          </a:custGeom>
          <a:blipFill rotWithShape="1">
            <a:blip r:embed="rId3">
              <a:alphaModFix/>
            </a:blip>
            <a:stretch>
              <a:fillRect b="0" l="-12" r="-11" t="0"/>
            </a:stretch>
          </a:blipFill>
          <a:ln>
            <a:noFill/>
          </a:ln>
        </p:spPr>
      </p:sp>
      <p:sp>
        <p:nvSpPr>
          <p:cNvPr id="216" name="Google Shape;216;p19"/>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217" name="Google Shape;217;p19"/>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218" name="Google Shape;218;p19"/>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219" name="Google Shape;219;p19"/>
          <p:cNvSpPr txBox="1"/>
          <p:nvPr/>
        </p:nvSpPr>
        <p:spPr>
          <a:xfrm>
            <a:off x="837248" y="1054416"/>
            <a:ext cx="14646593" cy="1207293"/>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400" u="none" cap="none" strike="noStrike">
                <a:solidFill>
                  <a:srgbClr val="000000"/>
                </a:solidFill>
                <a:latin typeface="Arial"/>
                <a:ea typeface="Arial"/>
                <a:cs typeface="Arial"/>
                <a:sym typeface="Arial"/>
              </a:rPr>
              <a:t>YOUR SOLUTION AND ITS VALUE PROPOSITION</a:t>
            </a:r>
            <a:endParaRPr/>
          </a:p>
        </p:txBody>
      </p:sp>
      <p:sp>
        <p:nvSpPr>
          <p:cNvPr id="220" name="Google Shape;220;p19"/>
          <p:cNvSpPr/>
          <p:nvPr/>
        </p:nvSpPr>
        <p:spPr>
          <a:xfrm>
            <a:off x="1014412" y="9701212"/>
            <a:ext cx="3214688" cy="300038"/>
          </a:xfrm>
          <a:custGeom>
            <a:rect b="b" l="l" r="r" t="t"/>
            <a:pathLst>
              <a:path extrusionOk="0" h="300038" w="3214688">
                <a:moveTo>
                  <a:pt x="0" y="0"/>
                </a:moveTo>
                <a:lnTo>
                  <a:pt x="3214688" y="0"/>
                </a:lnTo>
                <a:lnTo>
                  <a:pt x="3214688" y="300038"/>
                </a:lnTo>
                <a:lnTo>
                  <a:pt x="0" y="300038"/>
                </a:lnTo>
                <a:lnTo>
                  <a:pt x="0" y="0"/>
                </a:lnTo>
                <a:close/>
              </a:path>
            </a:pathLst>
          </a:custGeom>
          <a:blipFill rotWithShape="1">
            <a:blip r:embed="rId4">
              <a:alphaModFix/>
            </a:blip>
            <a:stretch>
              <a:fillRect b="0" l="-66660" r="-66662" t="0"/>
            </a:stretch>
          </a:blipFill>
          <a:ln>
            <a:noFill/>
          </a:ln>
        </p:spPr>
      </p:sp>
      <p:sp>
        <p:nvSpPr>
          <p:cNvPr id="221" name="Google Shape;221;p19"/>
          <p:cNvSpPr txBox="1"/>
          <p:nvPr/>
        </p:nvSpPr>
        <p:spPr>
          <a:xfrm>
            <a:off x="1109662" y="9707466"/>
            <a:ext cx="2698433"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222" name="Google Shape;222;p19"/>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4</a:t>
            </a:r>
            <a:endParaRPr/>
          </a:p>
        </p:txBody>
      </p:sp>
      <p:grpSp>
        <p:nvGrpSpPr>
          <p:cNvPr id="223" name="Google Shape;223;p19"/>
          <p:cNvGrpSpPr/>
          <p:nvPr/>
        </p:nvGrpSpPr>
        <p:grpSpPr>
          <a:xfrm>
            <a:off x="3192304" y="1645443"/>
            <a:ext cx="14646593" cy="7198519"/>
            <a:chOff x="0" y="-9525"/>
            <a:chExt cx="19528790" cy="9598025"/>
          </a:xfrm>
        </p:grpSpPr>
        <p:sp>
          <p:nvSpPr>
            <p:cNvPr id="224" name="Google Shape;224;p19"/>
            <p:cNvSpPr txBox="1"/>
            <p:nvPr/>
          </p:nvSpPr>
          <p:spPr>
            <a:xfrm>
              <a:off x="0" y="-9525"/>
              <a:ext cx="19528790" cy="1101725"/>
            </a:xfrm>
            <a:prstGeom prst="rect">
              <a:avLst/>
            </a:prstGeom>
            <a:noFill/>
            <a:ln>
              <a:noFill/>
            </a:ln>
          </p:spPr>
          <p:txBody>
            <a:bodyPr anchorCtr="0" anchor="t" bIns="0" lIns="0" spcFirstLastPara="1" rIns="0" wrap="square" tIns="0">
              <a:spAutoFit/>
            </a:bodyPr>
            <a:lstStyle/>
            <a:p>
              <a:pPr indent="0" lvl="0" marL="0" marR="0" rtl="0" algn="l">
                <a:lnSpc>
                  <a:spcPct val="360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225" name="Google Shape;225;p19"/>
            <p:cNvSpPr txBox="1"/>
            <p:nvPr/>
          </p:nvSpPr>
          <p:spPr>
            <a:xfrm>
              <a:off x="0" y="1654175"/>
              <a:ext cx="19528790" cy="7934325"/>
            </a:xfrm>
            <a:prstGeom prst="rect">
              <a:avLst/>
            </a:prstGeom>
            <a:noFill/>
            <a:ln>
              <a:noFill/>
            </a:ln>
          </p:spPr>
          <p:txBody>
            <a:bodyPr anchorCtr="0" anchor="t" bIns="0" lIns="0" spcFirstLastPara="1" rIns="0" wrap="square" tIns="0">
              <a:spAutoFit/>
            </a:bodyPr>
            <a:lstStyle/>
            <a:p>
              <a:pPr indent="-356241" lvl="1" marL="712481" marR="0" rtl="0" algn="l">
                <a:lnSpc>
                  <a:spcPct val="120000"/>
                </a:lnSpc>
                <a:spcBef>
                  <a:spcPts val="0"/>
                </a:spcBef>
                <a:spcAft>
                  <a:spcPts val="0"/>
                </a:spcAft>
                <a:buClr>
                  <a:srgbClr val="000000"/>
                </a:buClr>
                <a:buSzPts val="3300"/>
                <a:buFont typeface="Arial"/>
                <a:buChar char="•"/>
              </a:pPr>
              <a:r>
                <a:rPr b="0" i="0" lang="en-US" sz="3300" u="none" cap="none" strike="noStrike">
                  <a:solidFill>
                    <a:srgbClr val="000000"/>
                  </a:solidFill>
                  <a:latin typeface="Arial"/>
                  <a:ea typeface="Arial"/>
                  <a:cs typeface="Arial"/>
                  <a:sym typeface="Arial"/>
                </a:rPr>
                <a:t>To address these challenges, we propose the development of a steganography-based chat application. Unlike traditional messaging platforms, which rely solely on encryption to protect message content, our solution leverages steganographic techniques to conceal the very existence of sensitive communications.</a:t>
              </a:r>
              <a:endParaRPr/>
            </a:p>
            <a:p>
              <a:pPr indent="-146691" lvl="1" marL="712481" marR="0" rtl="0" algn="l">
                <a:lnSpc>
                  <a:spcPct val="120000"/>
                </a:lnSpc>
                <a:spcBef>
                  <a:spcPts val="0"/>
                </a:spcBef>
                <a:spcAft>
                  <a:spcPts val="0"/>
                </a:spcAft>
                <a:buClr>
                  <a:schemeClr val="dk1"/>
                </a:buClr>
                <a:buSzPts val="3300"/>
                <a:buFont typeface="Arial"/>
                <a:buNone/>
              </a:pPr>
              <a:r>
                <a:t/>
              </a:r>
              <a:endParaRPr b="0" i="0" sz="3300" u="none" cap="none" strike="noStrike">
                <a:solidFill>
                  <a:srgbClr val="000000"/>
                </a:solidFill>
                <a:latin typeface="Arial"/>
                <a:ea typeface="Arial"/>
                <a:cs typeface="Arial"/>
                <a:sym typeface="Arial"/>
              </a:endParaRPr>
            </a:p>
            <a:p>
              <a:pPr indent="-356241" lvl="1" marL="712481" marR="0" rtl="0" algn="l">
                <a:lnSpc>
                  <a:spcPct val="120000"/>
                </a:lnSpc>
                <a:spcBef>
                  <a:spcPts val="0"/>
                </a:spcBef>
                <a:spcAft>
                  <a:spcPts val="0"/>
                </a:spcAft>
                <a:buClr>
                  <a:srgbClr val="000000"/>
                </a:buClr>
                <a:buSzPts val="3300"/>
                <a:buFont typeface="Arial"/>
                <a:buChar char="•"/>
              </a:pPr>
              <a:r>
                <a:rPr b="0" i="0" lang="en-US" sz="3300" u="none" cap="none" strike="noStrike">
                  <a:solidFill>
                    <a:srgbClr val="000000"/>
                  </a:solidFill>
                  <a:latin typeface="Arial"/>
                  <a:ea typeface="Arial"/>
                  <a:cs typeface="Arial"/>
                  <a:sym typeface="Arial"/>
                </a:rPr>
                <a:t>Steganography, the art of hiding information within other data, offers a unique approach to secure communication by embedding messages within innocuous digital assets such as images, audio files, or text. By doing so, the chat application can facilitate covert communication without drawing unwanted attention or suspicion.</a:t>
              </a:r>
              <a:endParaRPr/>
            </a:p>
            <a:p>
              <a:pPr indent="-146691" lvl="1" marL="712481" marR="0" rtl="0" algn="l">
                <a:lnSpc>
                  <a:spcPct val="120000"/>
                </a:lnSpc>
                <a:spcBef>
                  <a:spcPts val="0"/>
                </a:spcBef>
                <a:spcAft>
                  <a:spcPts val="0"/>
                </a:spcAft>
                <a:buClr>
                  <a:schemeClr val="dk1"/>
                </a:buClr>
                <a:buSzPts val="3300"/>
                <a:buFont typeface="Arial"/>
                <a:buNone/>
              </a:pPr>
              <a:r>
                <a:t/>
              </a:r>
              <a:endParaRPr b="0" i="0" sz="33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0"/>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231" name="Google Shape;231;p20"/>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232" name="Google Shape;232;p20"/>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233" name="Google Shape;233;p20"/>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234" name="Google Shape;234;p20"/>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235" name="Google Shape;235;p20"/>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236" name="Google Shape;236;p20"/>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237" name="Google Shape;237;p20"/>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238" name="Google Shape;238;p20"/>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239" name="Google Shape;239;p20"/>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240" name="Google Shape;240;p20"/>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241" name="Google Shape;241;p20"/>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242" name="Google Shape;242;p20"/>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243" name="Google Shape;243;p20"/>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244" name="Google Shape;244;p20"/>
          <p:cNvSpPr/>
          <p:nvPr/>
        </p:nvSpPr>
        <p:spPr>
          <a:xfrm>
            <a:off x="100012" y="5072060"/>
            <a:ext cx="3700462" cy="5129212"/>
          </a:xfrm>
          <a:custGeom>
            <a:rect b="b" l="l" r="r" t="t"/>
            <a:pathLst>
              <a:path extrusionOk="0" h="5129212" w="3700462">
                <a:moveTo>
                  <a:pt x="0" y="0"/>
                </a:moveTo>
                <a:lnTo>
                  <a:pt x="3700463" y="0"/>
                </a:lnTo>
                <a:lnTo>
                  <a:pt x="3700463" y="5129212"/>
                </a:lnTo>
                <a:lnTo>
                  <a:pt x="0" y="5129212"/>
                </a:lnTo>
                <a:lnTo>
                  <a:pt x="0" y="0"/>
                </a:lnTo>
                <a:close/>
              </a:path>
            </a:pathLst>
          </a:custGeom>
          <a:blipFill rotWithShape="1">
            <a:blip r:embed="rId3">
              <a:alphaModFix/>
            </a:blip>
            <a:stretch>
              <a:fillRect b="-1427" l="0" r="0" t="-1427"/>
            </a:stretch>
          </a:blipFill>
          <a:ln>
            <a:noFill/>
          </a:ln>
        </p:spPr>
      </p:sp>
      <p:sp>
        <p:nvSpPr>
          <p:cNvPr id="245" name="Google Shape;245;p20"/>
          <p:cNvSpPr txBox="1"/>
          <p:nvPr/>
        </p:nvSpPr>
        <p:spPr>
          <a:xfrm>
            <a:off x="837248" y="854645"/>
            <a:ext cx="14646593" cy="1407064"/>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375" u="none" cap="none" strike="noStrike">
                <a:solidFill>
                  <a:srgbClr val="000000"/>
                </a:solidFill>
                <a:latin typeface="Arial"/>
                <a:ea typeface="Arial"/>
                <a:cs typeface="Arial"/>
                <a:sym typeface="Arial"/>
              </a:rPr>
              <a:t>THE WOW IN YOUR SOLUTION</a:t>
            </a:r>
            <a:endParaRPr/>
          </a:p>
        </p:txBody>
      </p:sp>
      <p:sp>
        <p:nvSpPr>
          <p:cNvPr id="246" name="Google Shape;246;p20"/>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grpSp>
        <p:nvGrpSpPr>
          <p:cNvPr id="247" name="Google Shape;247;p20"/>
          <p:cNvGrpSpPr/>
          <p:nvPr/>
        </p:nvGrpSpPr>
        <p:grpSpPr>
          <a:xfrm>
            <a:off x="3641408" y="3445669"/>
            <a:ext cx="14646593" cy="3712369"/>
            <a:chOff x="0" y="-9525"/>
            <a:chExt cx="19528790" cy="4949825"/>
          </a:xfrm>
        </p:grpSpPr>
        <p:sp>
          <p:nvSpPr>
            <p:cNvPr id="248" name="Google Shape;248;p20"/>
            <p:cNvSpPr txBox="1"/>
            <p:nvPr/>
          </p:nvSpPr>
          <p:spPr>
            <a:xfrm>
              <a:off x="0" y="-9525"/>
              <a:ext cx="19528790" cy="2193925"/>
            </a:xfrm>
            <a:prstGeom prst="rect">
              <a:avLst/>
            </a:prstGeom>
            <a:noFill/>
            <a:ln>
              <a:noFill/>
            </a:ln>
          </p:spPr>
          <p:txBody>
            <a:bodyPr anchorCtr="0" anchor="t" bIns="0" lIns="0" spcFirstLastPara="1" rIns="0" wrap="square" tIns="0">
              <a:spAutoFit/>
            </a:bodyPr>
            <a:lstStyle/>
            <a:p>
              <a:pPr indent="-582930" lvl="1" marL="1165860" marR="0" rtl="0" algn="l">
                <a:lnSpc>
                  <a:spcPct val="120000"/>
                </a:lnSpc>
                <a:spcBef>
                  <a:spcPts val="0"/>
                </a:spcBef>
                <a:spcAft>
                  <a:spcPts val="0"/>
                </a:spcAft>
                <a:buClr>
                  <a:srgbClr val="000000"/>
                </a:buClr>
                <a:buSzPts val="5400"/>
                <a:buFont typeface="Arial"/>
                <a:buChar char="•"/>
              </a:pPr>
              <a:r>
                <a:rPr b="0" i="0" lang="en-US" sz="5400" u="none" cap="none" strike="noStrike">
                  <a:solidFill>
                    <a:srgbClr val="000000"/>
                  </a:solidFill>
                  <a:latin typeface="Arial"/>
                  <a:ea typeface="Arial"/>
                  <a:cs typeface="Arial"/>
                  <a:sym typeface="Arial"/>
                </a:rPr>
                <a:t>no other user than the actual recevier can identify the message in the image. </a:t>
              </a:r>
              <a:endParaRPr/>
            </a:p>
          </p:txBody>
        </p:sp>
        <p:sp>
          <p:nvSpPr>
            <p:cNvPr id="249" name="Google Shape;249;p20"/>
            <p:cNvSpPr txBox="1"/>
            <p:nvPr/>
          </p:nvSpPr>
          <p:spPr>
            <a:xfrm>
              <a:off x="0" y="2746375"/>
              <a:ext cx="19528790" cy="2193925"/>
            </a:xfrm>
            <a:prstGeom prst="rect">
              <a:avLst/>
            </a:prstGeom>
            <a:noFill/>
            <a:ln>
              <a:noFill/>
            </a:ln>
          </p:spPr>
          <p:txBody>
            <a:bodyPr anchorCtr="0" anchor="t" bIns="0" lIns="0" spcFirstLastPara="1" rIns="0" wrap="square" tIns="0">
              <a:spAutoFit/>
            </a:bodyPr>
            <a:lstStyle/>
            <a:p>
              <a:pPr indent="-582930" lvl="1" marL="1165860" marR="0" rtl="0" algn="l">
                <a:lnSpc>
                  <a:spcPct val="120000"/>
                </a:lnSpc>
                <a:spcBef>
                  <a:spcPts val="0"/>
                </a:spcBef>
                <a:spcAft>
                  <a:spcPts val="0"/>
                </a:spcAft>
                <a:buClr>
                  <a:srgbClr val="000000"/>
                </a:buClr>
                <a:buSzPts val="5400"/>
                <a:buFont typeface="Arial"/>
                <a:buChar char="•"/>
              </a:pPr>
              <a:r>
                <a:rPr b="0" i="0" lang="en-US" sz="5400" u="none" cap="none" strike="noStrike">
                  <a:solidFill>
                    <a:srgbClr val="000000"/>
                  </a:solidFill>
                  <a:latin typeface="Arial"/>
                  <a:ea typeface="Arial"/>
                  <a:cs typeface="Arial"/>
                  <a:sym typeface="Arial"/>
                </a:rPr>
                <a:t>useful for secure message transfer in a LAN</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p:nvPr/>
        </p:nvSpPr>
        <p:spPr>
          <a:xfrm>
            <a:off x="14059090" y="6000"/>
            <a:ext cx="1841564" cy="10282238"/>
          </a:xfrm>
          <a:custGeom>
            <a:rect b="b" l="l" r="r" t="t"/>
            <a:pathLst>
              <a:path extrusionOk="0" h="13709650" w="2455418">
                <a:moveTo>
                  <a:pt x="18796" y="0"/>
                </a:moveTo>
                <a:lnTo>
                  <a:pt x="2455418" y="13706348"/>
                </a:lnTo>
                <a:lnTo>
                  <a:pt x="2436622" y="13709650"/>
                </a:lnTo>
                <a:lnTo>
                  <a:pt x="0" y="3302"/>
                </a:lnTo>
                <a:close/>
              </a:path>
            </a:pathLst>
          </a:custGeom>
          <a:solidFill>
            <a:srgbClr val="5FCAEE"/>
          </a:solidFill>
          <a:ln>
            <a:noFill/>
          </a:ln>
        </p:spPr>
      </p:sp>
      <p:sp>
        <p:nvSpPr>
          <p:cNvPr id="255" name="Google Shape;255;p21"/>
          <p:cNvSpPr/>
          <p:nvPr/>
        </p:nvSpPr>
        <p:spPr>
          <a:xfrm>
            <a:off x="11168917" y="5536438"/>
            <a:ext cx="7123080" cy="4756499"/>
          </a:xfrm>
          <a:custGeom>
            <a:rect b="b" l="l" r="r" t="t"/>
            <a:pathLst>
              <a:path extrusionOk="0" h="6341999" w="9497441">
                <a:moveTo>
                  <a:pt x="9497441" y="15748"/>
                </a:moveTo>
                <a:lnTo>
                  <a:pt x="10668" y="6341999"/>
                </a:lnTo>
                <a:lnTo>
                  <a:pt x="0" y="6326124"/>
                </a:lnTo>
                <a:lnTo>
                  <a:pt x="9486773" y="0"/>
                </a:lnTo>
                <a:close/>
              </a:path>
            </a:pathLst>
          </a:custGeom>
          <a:solidFill>
            <a:srgbClr val="5FCAEE"/>
          </a:solidFill>
          <a:ln>
            <a:noFill/>
          </a:ln>
        </p:spPr>
      </p:sp>
      <p:sp>
        <p:nvSpPr>
          <p:cNvPr id="256" name="Google Shape;256;p21"/>
          <p:cNvSpPr/>
          <p:nvPr/>
        </p:nvSpPr>
        <p:spPr>
          <a:xfrm>
            <a:off x="13773150" y="0"/>
            <a:ext cx="4514850" cy="10287000"/>
          </a:xfrm>
          <a:custGeom>
            <a:rect b="b" l="l" r="r" t="t"/>
            <a:pathLst>
              <a:path extrusionOk="0" h="13716000" w="6019800">
                <a:moveTo>
                  <a:pt x="6019800" y="0"/>
                </a:moveTo>
                <a:lnTo>
                  <a:pt x="4088765" y="0"/>
                </a:lnTo>
                <a:lnTo>
                  <a:pt x="0" y="13716000"/>
                </a:lnTo>
                <a:lnTo>
                  <a:pt x="6019800" y="13716000"/>
                </a:lnTo>
                <a:lnTo>
                  <a:pt x="6019800" y="0"/>
                </a:lnTo>
                <a:close/>
              </a:path>
            </a:pathLst>
          </a:custGeom>
          <a:solidFill>
            <a:srgbClr val="5FCAEE">
              <a:alpha val="35294"/>
            </a:srgbClr>
          </a:solidFill>
          <a:ln>
            <a:noFill/>
          </a:ln>
        </p:spPr>
      </p:sp>
      <p:sp>
        <p:nvSpPr>
          <p:cNvPr id="257" name="Google Shape;257;p21"/>
          <p:cNvSpPr/>
          <p:nvPr/>
        </p:nvSpPr>
        <p:spPr>
          <a:xfrm>
            <a:off x="14404317" y="0"/>
            <a:ext cx="3883724" cy="10287000"/>
          </a:xfrm>
          <a:custGeom>
            <a:rect b="b" l="l" r="r" t="t"/>
            <a:pathLst>
              <a:path extrusionOk="0" h="13716000" w="5178298">
                <a:moveTo>
                  <a:pt x="5178298" y="0"/>
                </a:moveTo>
                <a:lnTo>
                  <a:pt x="0" y="0"/>
                </a:lnTo>
                <a:lnTo>
                  <a:pt x="2417826" y="13716000"/>
                </a:lnTo>
                <a:lnTo>
                  <a:pt x="5178298" y="13716000"/>
                </a:lnTo>
                <a:lnTo>
                  <a:pt x="5178298" y="0"/>
                </a:lnTo>
                <a:close/>
              </a:path>
            </a:pathLst>
          </a:custGeom>
          <a:solidFill>
            <a:srgbClr val="5FCAEE">
              <a:alpha val="19607"/>
            </a:srgbClr>
          </a:solidFill>
          <a:ln>
            <a:noFill/>
          </a:ln>
        </p:spPr>
      </p:sp>
      <p:sp>
        <p:nvSpPr>
          <p:cNvPr id="258" name="Google Shape;258;p21"/>
          <p:cNvSpPr/>
          <p:nvPr/>
        </p:nvSpPr>
        <p:spPr>
          <a:xfrm>
            <a:off x="13401675" y="4572000"/>
            <a:ext cx="4886325" cy="5715000"/>
          </a:xfrm>
          <a:custGeom>
            <a:rect b="b" l="l" r="r" t="t"/>
            <a:pathLst>
              <a:path extrusionOk="0" h="7620000" w="6515100">
                <a:moveTo>
                  <a:pt x="6515100" y="0"/>
                </a:moveTo>
                <a:lnTo>
                  <a:pt x="0" y="7620000"/>
                </a:lnTo>
                <a:lnTo>
                  <a:pt x="6515100" y="7620000"/>
                </a:lnTo>
                <a:lnTo>
                  <a:pt x="6515100" y="0"/>
                </a:lnTo>
                <a:close/>
              </a:path>
            </a:pathLst>
          </a:custGeom>
          <a:solidFill>
            <a:srgbClr val="17AFE3">
              <a:alpha val="65098"/>
            </a:srgbClr>
          </a:solidFill>
          <a:ln>
            <a:noFill/>
          </a:ln>
        </p:spPr>
      </p:sp>
      <p:sp>
        <p:nvSpPr>
          <p:cNvPr id="259" name="Google Shape;259;p21"/>
          <p:cNvSpPr/>
          <p:nvPr/>
        </p:nvSpPr>
        <p:spPr>
          <a:xfrm>
            <a:off x="14006895" y="0"/>
            <a:ext cx="4281107" cy="10287000"/>
          </a:xfrm>
          <a:custGeom>
            <a:rect b="b" l="l" r="r" t="t"/>
            <a:pathLst>
              <a:path extrusionOk="0" h="13716000" w="5708142">
                <a:moveTo>
                  <a:pt x="5708142" y="0"/>
                </a:moveTo>
                <a:lnTo>
                  <a:pt x="0" y="0"/>
                </a:lnTo>
                <a:lnTo>
                  <a:pt x="4940046" y="13716000"/>
                </a:lnTo>
                <a:lnTo>
                  <a:pt x="5708142" y="13716000"/>
                </a:lnTo>
                <a:lnTo>
                  <a:pt x="5708142" y="0"/>
                </a:lnTo>
                <a:close/>
              </a:path>
            </a:pathLst>
          </a:custGeom>
          <a:solidFill>
            <a:srgbClr val="17AFE3">
              <a:alpha val="49803"/>
            </a:srgbClr>
          </a:solidFill>
          <a:ln>
            <a:noFill/>
          </a:ln>
        </p:spPr>
      </p:sp>
      <p:sp>
        <p:nvSpPr>
          <p:cNvPr id="260" name="Google Shape;260;p21"/>
          <p:cNvSpPr/>
          <p:nvPr/>
        </p:nvSpPr>
        <p:spPr>
          <a:xfrm>
            <a:off x="16344900" y="0"/>
            <a:ext cx="1943100" cy="10287000"/>
          </a:xfrm>
          <a:custGeom>
            <a:rect b="b" l="l" r="r" t="t"/>
            <a:pathLst>
              <a:path extrusionOk="0" h="13716000" w="2590800">
                <a:moveTo>
                  <a:pt x="2590800" y="0"/>
                </a:moveTo>
                <a:lnTo>
                  <a:pt x="2044954" y="0"/>
                </a:lnTo>
                <a:lnTo>
                  <a:pt x="0" y="13716000"/>
                </a:lnTo>
                <a:lnTo>
                  <a:pt x="2590800" y="13716000"/>
                </a:lnTo>
                <a:lnTo>
                  <a:pt x="2590800" y="0"/>
                </a:lnTo>
                <a:close/>
              </a:path>
            </a:pathLst>
          </a:custGeom>
          <a:solidFill>
            <a:srgbClr val="2D83C3">
              <a:alpha val="69803"/>
            </a:srgbClr>
          </a:solidFill>
          <a:ln>
            <a:noFill/>
          </a:ln>
        </p:spPr>
      </p:sp>
      <p:sp>
        <p:nvSpPr>
          <p:cNvPr id="261" name="Google Shape;261;p21"/>
          <p:cNvSpPr/>
          <p:nvPr/>
        </p:nvSpPr>
        <p:spPr>
          <a:xfrm>
            <a:off x="16404370" y="0"/>
            <a:ext cx="1883664" cy="10287000"/>
          </a:xfrm>
          <a:custGeom>
            <a:rect b="b" l="l" r="r" t="t"/>
            <a:pathLst>
              <a:path extrusionOk="0" h="13716000" w="2511552">
                <a:moveTo>
                  <a:pt x="2511552" y="0"/>
                </a:moveTo>
                <a:lnTo>
                  <a:pt x="0" y="0"/>
                </a:lnTo>
                <a:lnTo>
                  <a:pt x="2229104" y="13716000"/>
                </a:lnTo>
                <a:lnTo>
                  <a:pt x="2511552" y="13716000"/>
                </a:lnTo>
                <a:lnTo>
                  <a:pt x="2511552" y="0"/>
                </a:lnTo>
                <a:close/>
              </a:path>
            </a:pathLst>
          </a:custGeom>
          <a:solidFill>
            <a:srgbClr val="226192">
              <a:alpha val="79607"/>
            </a:srgbClr>
          </a:solidFill>
          <a:ln>
            <a:noFill/>
          </a:ln>
        </p:spPr>
      </p:sp>
      <p:sp>
        <p:nvSpPr>
          <p:cNvPr id="262" name="Google Shape;262;p21"/>
          <p:cNvSpPr/>
          <p:nvPr/>
        </p:nvSpPr>
        <p:spPr>
          <a:xfrm>
            <a:off x="15559088" y="5386388"/>
            <a:ext cx="2728912" cy="4900612"/>
          </a:xfrm>
          <a:custGeom>
            <a:rect b="b" l="l" r="r" t="t"/>
            <a:pathLst>
              <a:path extrusionOk="0" h="6534150" w="3638550">
                <a:moveTo>
                  <a:pt x="3638550" y="0"/>
                </a:moveTo>
                <a:lnTo>
                  <a:pt x="0" y="6534150"/>
                </a:lnTo>
                <a:lnTo>
                  <a:pt x="3638550" y="6534150"/>
                </a:lnTo>
                <a:lnTo>
                  <a:pt x="3638550" y="0"/>
                </a:lnTo>
                <a:close/>
              </a:path>
            </a:pathLst>
          </a:custGeom>
          <a:solidFill>
            <a:srgbClr val="17AFE3">
              <a:alpha val="65098"/>
            </a:srgbClr>
          </a:solidFill>
          <a:ln>
            <a:noFill/>
          </a:ln>
        </p:spPr>
      </p:sp>
      <p:sp>
        <p:nvSpPr>
          <p:cNvPr id="263" name="Google Shape;263;p21"/>
          <p:cNvSpPr/>
          <p:nvPr/>
        </p:nvSpPr>
        <p:spPr>
          <a:xfrm>
            <a:off x="0" y="6015038"/>
            <a:ext cx="671512" cy="4271962"/>
          </a:xfrm>
          <a:custGeom>
            <a:rect b="b" l="l" r="r" t="t"/>
            <a:pathLst>
              <a:path extrusionOk="0" h="5695950" w="895350">
                <a:moveTo>
                  <a:pt x="0" y="0"/>
                </a:moveTo>
                <a:lnTo>
                  <a:pt x="0" y="5695950"/>
                </a:lnTo>
                <a:lnTo>
                  <a:pt x="895350" y="5695950"/>
                </a:lnTo>
                <a:lnTo>
                  <a:pt x="0" y="0"/>
                </a:lnTo>
                <a:close/>
              </a:path>
            </a:pathLst>
          </a:custGeom>
          <a:solidFill>
            <a:srgbClr val="5FCAEE">
              <a:alpha val="69803"/>
            </a:srgbClr>
          </a:solidFill>
          <a:ln>
            <a:noFill/>
          </a:ln>
        </p:spPr>
      </p:sp>
      <p:sp>
        <p:nvSpPr>
          <p:cNvPr id="264" name="Google Shape;264;p21"/>
          <p:cNvSpPr txBox="1"/>
          <p:nvPr/>
        </p:nvSpPr>
        <p:spPr>
          <a:xfrm>
            <a:off x="1128712" y="9719531"/>
            <a:ext cx="2660333" cy="259080"/>
          </a:xfrm>
          <a:prstGeom prst="rect">
            <a:avLst/>
          </a:prstGeom>
          <a:noFill/>
          <a:ln>
            <a:noFill/>
          </a:ln>
        </p:spPr>
        <p:txBody>
          <a:bodyPr anchorCtr="0" anchor="t" bIns="0" lIns="0" spcFirstLastPara="1" rIns="0" wrap="square" tIns="0">
            <a:spAutoFit/>
          </a:bodyPr>
          <a:lstStyle/>
          <a:p>
            <a:pPr indent="0" lvl="0" marL="0" marR="0" rtl="0" algn="l">
              <a:lnSpc>
                <a:spcPct val="115878"/>
              </a:lnSpc>
              <a:spcBef>
                <a:spcPts val="0"/>
              </a:spcBef>
              <a:spcAft>
                <a:spcPts val="0"/>
              </a:spcAft>
              <a:buNone/>
            </a:pPr>
            <a:r>
              <a:rPr b="0" i="0" lang="en-US" sz="1650" u="none" cap="none" strike="noStrike">
                <a:solidFill>
                  <a:srgbClr val="2D83C3"/>
                </a:solidFill>
                <a:latin typeface="Trebuchet MS"/>
                <a:ea typeface="Trebuchet MS"/>
                <a:cs typeface="Trebuchet MS"/>
                <a:sym typeface="Trebuchet MS"/>
              </a:rPr>
              <a:t>3/21/2024  </a:t>
            </a:r>
            <a:r>
              <a:rPr b="0" i="0" lang="en-US" sz="1650" u="none" cap="none" strike="noStrike">
                <a:solidFill>
                  <a:srgbClr val="2D83C3"/>
                </a:solidFill>
                <a:latin typeface="Arial"/>
                <a:ea typeface="Arial"/>
                <a:cs typeface="Arial"/>
                <a:sym typeface="Arial"/>
              </a:rPr>
              <a:t>Annual Review</a:t>
            </a:r>
            <a:endParaRPr/>
          </a:p>
        </p:txBody>
      </p:sp>
      <p:sp>
        <p:nvSpPr>
          <p:cNvPr id="265" name="Google Shape;265;p21"/>
          <p:cNvSpPr/>
          <p:nvPr/>
        </p:nvSpPr>
        <p:spPr>
          <a:xfrm>
            <a:off x="14030325" y="8043862"/>
            <a:ext cx="685800" cy="685800"/>
          </a:xfrm>
          <a:custGeom>
            <a:rect b="b" l="l" r="r" t="t"/>
            <a:pathLst>
              <a:path extrusionOk="0" h="914400" w="914400">
                <a:moveTo>
                  <a:pt x="914400" y="0"/>
                </a:moveTo>
                <a:lnTo>
                  <a:pt x="0" y="0"/>
                </a:lnTo>
                <a:lnTo>
                  <a:pt x="0" y="914400"/>
                </a:lnTo>
                <a:lnTo>
                  <a:pt x="914400" y="914400"/>
                </a:lnTo>
                <a:lnTo>
                  <a:pt x="914400" y="0"/>
                </a:lnTo>
                <a:close/>
              </a:path>
            </a:pathLst>
          </a:custGeom>
          <a:solidFill>
            <a:srgbClr val="42AF51"/>
          </a:solidFill>
          <a:ln>
            <a:noFill/>
          </a:ln>
        </p:spPr>
      </p:sp>
      <p:sp>
        <p:nvSpPr>
          <p:cNvPr id="266" name="Google Shape;266;p21"/>
          <p:cNvSpPr/>
          <p:nvPr/>
        </p:nvSpPr>
        <p:spPr>
          <a:xfrm>
            <a:off x="10044112" y="2543175"/>
            <a:ext cx="471488" cy="485775"/>
          </a:xfrm>
          <a:custGeom>
            <a:rect b="b" l="l" r="r" t="t"/>
            <a:pathLst>
              <a:path extrusionOk="0" h="647700" w="628650">
                <a:moveTo>
                  <a:pt x="628650" y="0"/>
                </a:moveTo>
                <a:lnTo>
                  <a:pt x="0" y="0"/>
                </a:lnTo>
                <a:lnTo>
                  <a:pt x="0" y="647700"/>
                </a:lnTo>
                <a:lnTo>
                  <a:pt x="628650" y="647700"/>
                </a:lnTo>
                <a:lnTo>
                  <a:pt x="628650" y="0"/>
                </a:lnTo>
                <a:close/>
              </a:path>
            </a:pathLst>
          </a:custGeom>
          <a:solidFill>
            <a:srgbClr val="2D83C3"/>
          </a:solidFill>
          <a:ln>
            <a:noFill/>
          </a:ln>
        </p:spPr>
      </p:sp>
      <p:sp>
        <p:nvSpPr>
          <p:cNvPr id="267" name="Google Shape;267;p21"/>
          <p:cNvSpPr/>
          <p:nvPr/>
        </p:nvSpPr>
        <p:spPr>
          <a:xfrm>
            <a:off x="14030325" y="8843962"/>
            <a:ext cx="271462" cy="271462"/>
          </a:xfrm>
          <a:custGeom>
            <a:rect b="b" l="l" r="r" t="t"/>
            <a:pathLst>
              <a:path extrusionOk="0" h="361950" w="361950">
                <a:moveTo>
                  <a:pt x="361950" y="0"/>
                </a:moveTo>
                <a:lnTo>
                  <a:pt x="0" y="0"/>
                </a:lnTo>
                <a:lnTo>
                  <a:pt x="0" y="361950"/>
                </a:lnTo>
                <a:lnTo>
                  <a:pt x="361950" y="361950"/>
                </a:lnTo>
                <a:lnTo>
                  <a:pt x="361950" y="0"/>
                </a:lnTo>
                <a:close/>
              </a:path>
            </a:pathLst>
          </a:custGeom>
          <a:solidFill>
            <a:srgbClr val="2D936B"/>
          </a:solidFill>
          <a:ln>
            <a:noFill/>
          </a:ln>
        </p:spPr>
      </p:sp>
      <p:sp>
        <p:nvSpPr>
          <p:cNvPr id="268" name="Google Shape;268;p21"/>
          <p:cNvSpPr/>
          <p:nvPr/>
        </p:nvSpPr>
        <p:spPr>
          <a:xfrm>
            <a:off x="2500312" y="9701212"/>
            <a:ext cx="114300" cy="266700"/>
          </a:xfrm>
          <a:custGeom>
            <a:rect b="b" l="l" r="r" t="t"/>
            <a:pathLst>
              <a:path extrusionOk="0" h="266700" w="114300">
                <a:moveTo>
                  <a:pt x="0" y="0"/>
                </a:moveTo>
                <a:lnTo>
                  <a:pt x="114300" y="0"/>
                </a:lnTo>
                <a:lnTo>
                  <a:pt x="114300" y="266700"/>
                </a:lnTo>
                <a:lnTo>
                  <a:pt x="0" y="266700"/>
                </a:lnTo>
                <a:lnTo>
                  <a:pt x="0" y="0"/>
                </a:lnTo>
                <a:close/>
              </a:path>
            </a:pathLst>
          </a:custGeom>
          <a:blipFill rotWithShape="1">
            <a:blip r:embed="rId3">
              <a:alphaModFix/>
            </a:blip>
            <a:stretch>
              <a:fillRect b="0" l="-66660" r="-66662" t="0"/>
            </a:stretch>
          </a:blipFill>
          <a:ln>
            <a:noFill/>
          </a:ln>
        </p:spPr>
      </p:sp>
      <p:sp>
        <p:nvSpPr>
          <p:cNvPr id="269" name="Google Shape;269;p21"/>
          <p:cNvSpPr txBox="1"/>
          <p:nvPr/>
        </p:nvSpPr>
        <p:spPr>
          <a:xfrm>
            <a:off x="909587" y="2279672"/>
            <a:ext cx="12625500" cy="5392800"/>
          </a:xfrm>
          <a:prstGeom prst="rect">
            <a:avLst/>
          </a:prstGeom>
          <a:noFill/>
          <a:ln>
            <a:noFill/>
          </a:ln>
        </p:spPr>
        <p:txBody>
          <a:bodyPr anchorCtr="0" anchor="t" bIns="0" lIns="0" spcFirstLastPara="1" rIns="0" wrap="square" tIns="0">
            <a:spAutoFit/>
          </a:bodyPr>
          <a:lstStyle/>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simple encryption and image steganography is used to hide message from the unknown users.</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only server can write message .</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end user can only view the message from the server </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algorithm for </a:t>
            </a:r>
            <a:r>
              <a:rPr lang="en-US" sz="3728">
                <a:latin typeface="Trebuchet MS"/>
                <a:ea typeface="Trebuchet MS"/>
                <a:cs typeface="Trebuchet MS"/>
                <a:sym typeface="Trebuchet MS"/>
              </a:rPr>
              <a:t>encryption : substitution algorithm</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algorithm for steganography: lsb algorithm</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module used: PIL image</a:t>
            </a:r>
            <a:endParaRPr sz="3728">
              <a:latin typeface="Trebuchet MS"/>
              <a:ea typeface="Trebuchet MS"/>
              <a:cs typeface="Trebuchet MS"/>
              <a:sym typeface="Trebuchet MS"/>
            </a:endParaRPr>
          </a:p>
          <a:p>
            <a:pPr indent="0" lvl="0" marL="0" marR="0" rtl="0" algn="l">
              <a:lnSpc>
                <a:spcPct val="119967"/>
              </a:lnSpc>
              <a:spcBef>
                <a:spcPts val="0"/>
              </a:spcBef>
              <a:spcAft>
                <a:spcPts val="0"/>
              </a:spcAft>
              <a:buNone/>
            </a:pPr>
            <a:r>
              <a:rPr lang="en-US" sz="3728">
                <a:latin typeface="Trebuchet MS"/>
                <a:ea typeface="Trebuchet MS"/>
                <a:cs typeface="Trebuchet MS"/>
                <a:sym typeface="Trebuchet MS"/>
              </a:rPr>
              <a:t>language : Python</a:t>
            </a:r>
            <a:endParaRPr sz="3728">
              <a:latin typeface="Trebuchet MS"/>
              <a:ea typeface="Trebuchet MS"/>
              <a:cs typeface="Trebuchet MS"/>
              <a:sym typeface="Trebuchet MS"/>
            </a:endParaRPr>
          </a:p>
        </p:txBody>
      </p:sp>
      <p:sp>
        <p:nvSpPr>
          <p:cNvPr id="270" name="Google Shape;270;p21"/>
          <p:cNvSpPr txBox="1"/>
          <p:nvPr/>
        </p:nvSpPr>
        <p:spPr>
          <a:xfrm>
            <a:off x="16915827" y="9707466"/>
            <a:ext cx="361950" cy="29019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1650" u="none" cap="none" strike="noStrike">
                <a:solidFill>
                  <a:srgbClr val="2D936B"/>
                </a:solidFill>
                <a:latin typeface="Trebuchet MS"/>
                <a:ea typeface="Trebuchet MS"/>
                <a:cs typeface="Trebuchet MS"/>
                <a:sym typeface="Trebuchet MS"/>
              </a:rPr>
              <a:t>10</a:t>
            </a:r>
            <a:endParaRPr/>
          </a:p>
        </p:txBody>
      </p:sp>
      <p:sp>
        <p:nvSpPr>
          <p:cNvPr id="271" name="Google Shape;271;p21"/>
          <p:cNvSpPr txBox="1"/>
          <p:nvPr/>
        </p:nvSpPr>
        <p:spPr>
          <a:xfrm>
            <a:off x="1109662" y="431005"/>
            <a:ext cx="4956900" cy="1015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600" u="none" cap="none" strike="noStrike">
                <a:solidFill>
                  <a:srgbClr val="000000"/>
                </a:solidFill>
                <a:latin typeface="Arial"/>
                <a:ea typeface="Arial"/>
                <a:cs typeface="Arial"/>
                <a:sym typeface="Arial"/>
              </a:rPr>
              <a:t>MODELLING</a:t>
            </a:r>
            <a:endParaRPr sz="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